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8288000" cy="10287000"/>
  <p:notesSz cx="6858000" cy="9144000"/>
  <p:embeddedFontLst>
    <p:embeddedFont>
      <p:font typeface="Lilita One" charset="1" panose="02000000000000000000"/>
      <p:regular r:id="rId61"/>
    </p:embeddedFont>
    <p:embeddedFont>
      <p:font typeface="Dosis Semi-Bold" charset="1" panose="02010703020202060003"/>
      <p:regular r:id="rId62"/>
    </p:embeddedFont>
    <p:embeddedFont>
      <p:font typeface="Fira Code" charset="1" panose="020B0809050000020004"/>
      <p:regular r:id="rId63"/>
    </p:embeddedFont>
    <p:embeddedFont>
      <p:font typeface="Montserrat Semi-Bold" charset="1" panose="000007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 Id="rId6" Target="../media/image4.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4.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4.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590513" y="371901"/>
            <a:ext cx="5593807" cy="5916527"/>
          </a:xfrm>
          <a:custGeom>
            <a:avLst/>
            <a:gdLst/>
            <a:ahLst/>
            <a:cxnLst/>
            <a:rect r="r" b="b" t="t" l="l"/>
            <a:pathLst>
              <a:path h="5916527" w="5593807">
                <a:moveTo>
                  <a:pt x="0" y="0"/>
                </a:moveTo>
                <a:lnTo>
                  <a:pt x="5593807" y="0"/>
                </a:lnTo>
                <a:lnTo>
                  <a:pt x="5593807" y="5916527"/>
                </a:lnTo>
                <a:lnTo>
                  <a:pt x="0" y="591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89299" y="8656536"/>
            <a:ext cx="6796236" cy="1258562"/>
          </a:xfrm>
          <a:custGeom>
            <a:avLst/>
            <a:gdLst/>
            <a:ahLst/>
            <a:cxnLst/>
            <a:rect r="r" b="b" t="t" l="l"/>
            <a:pathLst>
              <a:path h="1258562" w="6796236">
                <a:moveTo>
                  <a:pt x="0" y="0"/>
                </a:moveTo>
                <a:lnTo>
                  <a:pt x="6796235" y="0"/>
                </a:lnTo>
                <a:lnTo>
                  <a:pt x="6796235" y="1258563"/>
                </a:lnTo>
                <a:lnTo>
                  <a:pt x="0" y="1258563"/>
                </a:lnTo>
                <a:lnTo>
                  <a:pt x="0" y="0"/>
                </a:lnTo>
                <a:close/>
              </a:path>
            </a:pathLst>
          </a:custGeom>
          <a:blipFill>
            <a:blip r:embed="rId5"/>
            <a:stretch>
              <a:fillRect l="0" t="0" r="0" b="0"/>
            </a:stretch>
          </a:blipFill>
        </p:spPr>
      </p:sp>
      <p:sp>
        <p:nvSpPr>
          <p:cNvPr name="TextBox 5" id="5"/>
          <p:cNvSpPr txBox="true"/>
          <p:nvPr/>
        </p:nvSpPr>
        <p:spPr>
          <a:xfrm rot="0">
            <a:off x="6638311" y="6478569"/>
            <a:ext cx="5752385"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5626858" y="5035125"/>
            <a:ext cx="7034285" cy="2598249"/>
          </a:xfrm>
          <a:custGeom>
            <a:avLst/>
            <a:gdLst/>
            <a:ahLst/>
            <a:cxnLst/>
            <a:rect r="r" b="b" t="t" l="l"/>
            <a:pathLst>
              <a:path h="2598249" w="7034285">
                <a:moveTo>
                  <a:pt x="0" y="0"/>
                </a:moveTo>
                <a:lnTo>
                  <a:pt x="7034284" y="0"/>
                </a:lnTo>
                <a:lnTo>
                  <a:pt x="7034284" y="2598249"/>
                </a:lnTo>
                <a:lnTo>
                  <a:pt x="0" y="2598249"/>
                </a:lnTo>
                <a:lnTo>
                  <a:pt x="0" y="0"/>
                </a:lnTo>
                <a:close/>
              </a:path>
            </a:pathLst>
          </a:custGeom>
          <a:blipFill>
            <a:blip r:embed="rId6"/>
            <a:stretch>
              <a:fillRect l="0" t="0" r="0" b="0"/>
            </a:stretch>
          </a:blipFill>
        </p:spPr>
      </p:sp>
      <p:sp>
        <p:nvSpPr>
          <p:cNvPr name="TextBox 6" id="6"/>
          <p:cNvSpPr txBox="true"/>
          <p:nvPr/>
        </p:nvSpPr>
        <p:spPr>
          <a:xfrm rot="0">
            <a:off x="1490258" y="1762597"/>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CLI DE ANGULAR:</a:t>
            </a:r>
          </a:p>
        </p:txBody>
      </p:sp>
      <p:sp>
        <p:nvSpPr>
          <p:cNvPr name="TextBox 7" id="7"/>
          <p:cNvSpPr txBox="true"/>
          <p:nvPr/>
        </p:nvSpPr>
        <p:spPr>
          <a:xfrm rot="0">
            <a:off x="2441122" y="4126401"/>
            <a:ext cx="13405755" cy="653414"/>
          </a:xfrm>
          <a:prstGeom prst="rect">
            <a:avLst/>
          </a:prstGeom>
        </p:spPr>
        <p:txBody>
          <a:bodyPr anchor="t" rtlCol="false" tIns="0" lIns="0" bIns="0" rIns="0">
            <a:spAutoFit/>
          </a:bodyPr>
          <a:lstStyle/>
          <a:p>
            <a:pPr algn="ctr">
              <a:lnSpc>
                <a:spcPts val="5460"/>
              </a:lnSpc>
            </a:pPr>
            <a:r>
              <a:rPr lang="en-US" sz="3900">
                <a:solidFill>
                  <a:srgbClr val="FFFFFF"/>
                </a:solidFill>
                <a:latin typeface="Dosis Semi-Bold"/>
              </a:rPr>
              <a:t>Crear una nueva APP basada en Angular:</a:t>
            </a:r>
          </a:p>
        </p:txBody>
      </p:sp>
      <p:sp>
        <p:nvSpPr>
          <p:cNvPr name="TextBox 8" id="8"/>
          <p:cNvSpPr txBox="true"/>
          <p:nvPr/>
        </p:nvSpPr>
        <p:spPr>
          <a:xfrm rot="0">
            <a:off x="4681215" y="8814474"/>
            <a:ext cx="4191748" cy="360110"/>
          </a:xfrm>
          <a:prstGeom prst="rect">
            <a:avLst/>
          </a:prstGeom>
        </p:spPr>
        <p:txBody>
          <a:bodyPr anchor="t" rtlCol="false" tIns="0" lIns="0" bIns="0" rIns="0">
            <a:spAutoFit/>
          </a:bodyPr>
          <a:lstStyle/>
          <a:p>
            <a:pPr algn="ctr">
              <a:lnSpc>
                <a:spcPts val="2996"/>
              </a:lnSpc>
            </a:pPr>
            <a:r>
              <a:rPr lang="en-US" sz="2140">
                <a:solidFill>
                  <a:srgbClr val="FFFFFF"/>
                </a:solidFill>
                <a:latin typeface="Dosis Semi-Bold"/>
              </a:rPr>
              <a:t>Acá colocar el nombre de tu aplicación</a:t>
            </a:r>
          </a:p>
        </p:txBody>
      </p:sp>
      <p:pic>
        <p:nvPicPr>
          <p:cNvPr name="Picture 9" id="9"/>
          <p:cNvPicPr>
            <a:picLocks noChangeAspect="true"/>
          </p:cNvPicPr>
          <p:nvPr/>
        </p:nvPicPr>
        <p:blipFill>
          <a:blip r:embed="rId7"/>
          <a:srcRect l="0" t="0" r="0" b="0"/>
          <a:stretch>
            <a:fillRect/>
          </a:stretch>
        </p:blipFill>
        <p:spPr>
          <a:xfrm flipH="false" flipV="false" rot="8713140">
            <a:off x="8256205" y="7107769"/>
            <a:ext cx="1775589" cy="1713444"/>
          </a:xfrm>
          <a:prstGeom prst="rect">
            <a:avLst/>
          </a:prstGeom>
        </p:spPr>
      </p:pic>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grpSp>
        <p:nvGrpSpPr>
          <p:cNvPr name="Group 5" id="5"/>
          <p:cNvGrpSpPr/>
          <p:nvPr/>
        </p:nvGrpSpPr>
        <p:grpSpPr>
          <a:xfrm rot="0">
            <a:off x="4457708" y="4749821"/>
            <a:ext cx="4358217" cy="3330533"/>
            <a:chOff x="0" y="0"/>
            <a:chExt cx="1147843" cy="877177"/>
          </a:xfrm>
        </p:grpSpPr>
        <p:sp>
          <p:nvSpPr>
            <p:cNvPr name="Freeform 6" id="6"/>
            <p:cNvSpPr/>
            <p:nvPr/>
          </p:nvSpPr>
          <p:spPr>
            <a:xfrm flipH="false" flipV="false" rot="0">
              <a:off x="0" y="0"/>
              <a:ext cx="1147843" cy="877177"/>
            </a:xfrm>
            <a:custGeom>
              <a:avLst/>
              <a:gdLst/>
              <a:ahLst/>
              <a:cxnLst/>
              <a:rect r="r" b="b" t="t" l="l"/>
              <a:pathLst>
                <a:path h="877177" w="1147843">
                  <a:moveTo>
                    <a:pt x="90596" y="0"/>
                  </a:moveTo>
                  <a:lnTo>
                    <a:pt x="1057247" y="0"/>
                  </a:lnTo>
                  <a:cubicBezTo>
                    <a:pt x="1081275" y="0"/>
                    <a:pt x="1104318" y="9545"/>
                    <a:pt x="1121308" y="26535"/>
                  </a:cubicBezTo>
                  <a:cubicBezTo>
                    <a:pt x="1138298" y="43525"/>
                    <a:pt x="1147843" y="66569"/>
                    <a:pt x="1147843" y="90596"/>
                  </a:cubicBezTo>
                  <a:lnTo>
                    <a:pt x="1147843" y="786581"/>
                  </a:lnTo>
                  <a:cubicBezTo>
                    <a:pt x="1147843" y="836616"/>
                    <a:pt x="1107282" y="877177"/>
                    <a:pt x="1057247" y="877177"/>
                  </a:cubicBezTo>
                  <a:lnTo>
                    <a:pt x="90596" y="877177"/>
                  </a:lnTo>
                  <a:cubicBezTo>
                    <a:pt x="40561" y="877177"/>
                    <a:pt x="0" y="836616"/>
                    <a:pt x="0" y="786581"/>
                  </a:cubicBezTo>
                  <a:lnTo>
                    <a:pt x="0" y="90596"/>
                  </a:lnTo>
                  <a:cubicBezTo>
                    <a:pt x="0" y="66569"/>
                    <a:pt x="9545" y="43525"/>
                    <a:pt x="26535" y="26535"/>
                  </a:cubicBezTo>
                  <a:cubicBezTo>
                    <a:pt x="43525" y="9545"/>
                    <a:pt x="66569" y="0"/>
                    <a:pt x="90596" y="0"/>
                  </a:cubicBezTo>
                  <a:close/>
                </a:path>
              </a:pathLst>
            </a:custGeom>
            <a:solidFill>
              <a:srgbClr val="000000">
                <a:alpha val="60000"/>
              </a:srgbClr>
            </a:solidFill>
          </p:spPr>
        </p:sp>
        <p:sp>
          <p:nvSpPr>
            <p:cNvPr name="TextBox 7" id="7"/>
            <p:cNvSpPr txBox="true"/>
            <p:nvPr/>
          </p:nvSpPr>
          <p:spPr>
            <a:xfrm>
              <a:off x="0" y="-38100"/>
              <a:ext cx="1147843" cy="915277"/>
            </a:xfrm>
            <a:prstGeom prst="rect">
              <a:avLst/>
            </a:prstGeom>
          </p:spPr>
          <p:txBody>
            <a:bodyPr anchor="ctr" rtlCol="false" tIns="50800" lIns="50800" bIns="50800" rIns="50800"/>
            <a:lstStyle/>
            <a:p>
              <a:pPr algn="ctr">
                <a:lnSpc>
                  <a:spcPts val="2996"/>
                </a:lnSpc>
              </a:pPr>
            </a:p>
          </p:txBody>
        </p:sp>
      </p:gr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1490258" y="197804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CONCEPTOS BÁSICOS:</a:t>
            </a:r>
          </a:p>
        </p:txBody>
      </p:sp>
      <p:sp>
        <p:nvSpPr>
          <p:cNvPr name="TextBox 10" id="10"/>
          <p:cNvSpPr txBox="true"/>
          <p:nvPr/>
        </p:nvSpPr>
        <p:spPr>
          <a:xfrm rot="0">
            <a:off x="4827843" y="5075466"/>
            <a:ext cx="3617948" cy="2603044"/>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Módulos</a:t>
            </a:r>
          </a:p>
          <a:p>
            <a:pPr algn="l" marL="802923" indent="-401462" lvl="1">
              <a:lnSpc>
                <a:spcPts val="5206"/>
              </a:lnSpc>
              <a:buFont typeface="Arial"/>
              <a:buChar char="•"/>
            </a:pPr>
            <a:r>
              <a:rPr lang="en-US" sz="3718">
                <a:solidFill>
                  <a:srgbClr val="FFFFFF"/>
                </a:solidFill>
                <a:latin typeface="Lilita One"/>
              </a:rPr>
              <a:t>Componentes</a:t>
            </a:r>
          </a:p>
          <a:p>
            <a:pPr algn="l" marL="802923" indent="-401462" lvl="1">
              <a:lnSpc>
                <a:spcPts val="5206"/>
              </a:lnSpc>
              <a:buFont typeface="Arial"/>
              <a:buChar char="•"/>
            </a:pPr>
            <a:r>
              <a:rPr lang="en-US" sz="3718">
                <a:solidFill>
                  <a:srgbClr val="FFFFFF"/>
                </a:solidFill>
                <a:latin typeface="Lilita One"/>
              </a:rPr>
              <a:t>Servicios</a:t>
            </a:r>
          </a:p>
          <a:p>
            <a:pPr algn="l" marL="802923" indent="-401462" lvl="1">
              <a:lnSpc>
                <a:spcPts val="5206"/>
              </a:lnSpc>
              <a:buFont typeface="Arial"/>
              <a:buChar char="•"/>
            </a:pPr>
            <a:r>
              <a:rPr lang="en-US" sz="3718">
                <a:solidFill>
                  <a:srgbClr val="FFFFFF"/>
                </a:solidFill>
                <a:latin typeface="Lilita One"/>
              </a:rPr>
              <a:t>Dependencias</a:t>
            </a:r>
          </a:p>
        </p:txBody>
      </p:sp>
      <p:grpSp>
        <p:nvGrpSpPr>
          <p:cNvPr name="Group 11" id="11"/>
          <p:cNvGrpSpPr/>
          <p:nvPr/>
        </p:nvGrpSpPr>
        <p:grpSpPr>
          <a:xfrm rot="0">
            <a:off x="9472075" y="4749821"/>
            <a:ext cx="4358217" cy="3330533"/>
            <a:chOff x="0" y="0"/>
            <a:chExt cx="1147843" cy="877177"/>
          </a:xfrm>
        </p:grpSpPr>
        <p:sp>
          <p:nvSpPr>
            <p:cNvPr name="Freeform 12" id="12"/>
            <p:cNvSpPr/>
            <p:nvPr/>
          </p:nvSpPr>
          <p:spPr>
            <a:xfrm flipH="false" flipV="false" rot="0">
              <a:off x="0" y="0"/>
              <a:ext cx="1147843" cy="877177"/>
            </a:xfrm>
            <a:custGeom>
              <a:avLst/>
              <a:gdLst/>
              <a:ahLst/>
              <a:cxnLst/>
              <a:rect r="r" b="b" t="t" l="l"/>
              <a:pathLst>
                <a:path h="877177" w="1147843">
                  <a:moveTo>
                    <a:pt x="90596" y="0"/>
                  </a:moveTo>
                  <a:lnTo>
                    <a:pt x="1057247" y="0"/>
                  </a:lnTo>
                  <a:cubicBezTo>
                    <a:pt x="1081275" y="0"/>
                    <a:pt x="1104318" y="9545"/>
                    <a:pt x="1121308" y="26535"/>
                  </a:cubicBezTo>
                  <a:cubicBezTo>
                    <a:pt x="1138298" y="43525"/>
                    <a:pt x="1147843" y="66569"/>
                    <a:pt x="1147843" y="90596"/>
                  </a:cubicBezTo>
                  <a:lnTo>
                    <a:pt x="1147843" y="786581"/>
                  </a:lnTo>
                  <a:cubicBezTo>
                    <a:pt x="1147843" y="836616"/>
                    <a:pt x="1107282" y="877177"/>
                    <a:pt x="1057247" y="877177"/>
                  </a:cubicBezTo>
                  <a:lnTo>
                    <a:pt x="90596" y="877177"/>
                  </a:lnTo>
                  <a:cubicBezTo>
                    <a:pt x="40561" y="877177"/>
                    <a:pt x="0" y="836616"/>
                    <a:pt x="0" y="786581"/>
                  </a:cubicBezTo>
                  <a:lnTo>
                    <a:pt x="0" y="90596"/>
                  </a:lnTo>
                  <a:cubicBezTo>
                    <a:pt x="0" y="66569"/>
                    <a:pt x="9545" y="43525"/>
                    <a:pt x="26535" y="26535"/>
                  </a:cubicBezTo>
                  <a:cubicBezTo>
                    <a:pt x="43525" y="9545"/>
                    <a:pt x="66569" y="0"/>
                    <a:pt x="90596" y="0"/>
                  </a:cubicBezTo>
                  <a:close/>
                </a:path>
              </a:pathLst>
            </a:custGeom>
            <a:solidFill>
              <a:srgbClr val="000000">
                <a:alpha val="60000"/>
              </a:srgbClr>
            </a:solidFill>
          </p:spPr>
        </p:sp>
        <p:sp>
          <p:nvSpPr>
            <p:cNvPr name="TextBox 13" id="13"/>
            <p:cNvSpPr txBox="true"/>
            <p:nvPr/>
          </p:nvSpPr>
          <p:spPr>
            <a:xfrm>
              <a:off x="0" y="-38100"/>
              <a:ext cx="1147843" cy="915277"/>
            </a:xfrm>
            <a:prstGeom prst="rect">
              <a:avLst/>
            </a:prstGeom>
          </p:spPr>
          <p:txBody>
            <a:bodyPr anchor="ctr" rtlCol="false" tIns="50800" lIns="50800" bIns="50800" rIns="50800"/>
            <a:lstStyle/>
            <a:p>
              <a:pPr algn="ctr">
                <a:lnSpc>
                  <a:spcPts val="2996"/>
                </a:lnSpc>
              </a:pPr>
            </a:p>
          </p:txBody>
        </p:sp>
      </p:grpSp>
      <p:sp>
        <p:nvSpPr>
          <p:cNvPr name="TextBox 14" id="14"/>
          <p:cNvSpPr txBox="true"/>
          <p:nvPr/>
        </p:nvSpPr>
        <p:spPr>
          <a:xfrm rot="0">
            <a:off x="9868685" y="5075466"/>
            <a:ext cx="3564997" cy="2603044"/>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Plantillas</a:t>
            </a:r>
          </a:p>
          <a:p>
            <a:pPr algn="l" marL="802923" indent="-401462" lvl="1">
              <a:lnSpc>
                <a:spcPts val="5206"/>
              </a:lnSpc>
              <a:buFont typeface="Arial"/>
              <a:buChar char="•"/>
            </a:pPr>
            <a:r>
              <a:rPr lang="en-US" sz="3718">
                <a:solidFill>
                  <a:srgbClr val="FFFFFF"/>
                </a:solidFill>
                <a:latin typeface="Lilita One"/>
              </a:rPr>
              <a:t>Directivas</a:t>
            </a:r>
          </a:p>
          <a:p>
            <a:pPr algn="l" marL="802923" indent="-401462" lvl="1">
              <a:lnSpc>
                <a:spcPts val="5206"/>
              </a:lnSpc>
              <a:buFont typeface="Arial"/>
              <a:buChar char="•"/>
            </a:pPr>
            <a:r>
              <a:rPr lang="en-US" sz="3718">
                <a:solidFill>
                  <a:srgbClr val="FFFFFF"/>
                </a:solidFill>
                <a:latin typeface="Lilita One"/>
              </a:rPr>
              <a:t>Enrutamiento</a:t>
            </a:r>
          </a:p>
          <a:p>
            <a:pPr algn="l" marL="802923" indent="-401462" lvl="1">
              <a:lnSpc>
                <a:spcPts val="5206"/>
              </a:lnSpc>
              <a:buFont typeface="Arial"/>
              <a:buChar char="•"/>
            </a:pPr>
            <a:r>
              <a:rPr lang="en-US" sz="3718">
                <a:solidFill>
                  <a:srgbClr val="FFFFFF"/>
                </a:solidFill>
                <a:latin typeface="Lilita One"/>
              </a:rPr>
              <a:t>Metadata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2536241" y="1782982"/>
            <a:ext cx="13215519" cy="6721035"/>
          </a:xfrm>
          <a:custGeom>
            <a:avLst/>
            <a:gdLst/>
            <a:ahLst/>
            <a:cxnLst/>
            <a:rect r="r" b="b" t="t" l="l"/>
            <a:pathLst>
              <a:path h="6721035" w="13215519">
                <a:moveTo>
                  <a:pt x="0" y="0"/>
                </a:moveTo>
                <a:lnTo>
                  <a:pt x="13215518" y="0"/>
                </a:lnTo>
                <a:lnTo>
                  <a:pt x="13215518" y="6721036"/>
                </a:lnTo>
                <a:lnTo>
                  <a:pt x="0" y="672103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589549"/>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MODULOS:</a:t>
            </a:r>
          </a:p>
        </p:txBody>
      </p:sp>
      <p:grpSp>
        <p:nvGrpSpPr>
          <p:cNvPr name="Group 7" id="7"/>
          <p:cNvGrpSpPr/>
          <p:nvPr/>
        </p:nvGrpSpPr>
        <p:grpSpPr>
          <a:xfrm rot="0">
            <a:off x="2033058" y="3821823"/>
            <a:ext cx="14221883" cy="5097950"/>
            <a:chOff x="0" y="0"/>
            <a:chExt cx="3745681" cy="1342670"/>
          </a:xfrm>
        </p:grpSpPr>
        <p:sp>
          <p:nvSpPr>
            <p:cNvPr name="Freeform 8" id="8"/>
            <p:cNvSpPr/>
            <p:nvPr/>
          </p:nvSpPr>
          <p:spPr>
            <a:xfrm flipH="false" flipV="false" rot="0">
              <a:off x="0" y="0"/>
              <a:ext cx="3745681" cy="1342670"/>
            </a:xfrm>
            <a:custGeom>
              <a:avLst/>
              <a:gdLst/>
              <a:ahLst/>
              <a:cxnLst/>
              <a:rect r="r" b="b" t="t" l="l"/>
              <a:pathLst>
                <a:path h="1342670" w="3745681">
                  <a:moveTo>
                    <a:pt x="27763" y="0"/>
                  </a:moveTo>
                  <a:lnTo>
                    <a:pt x="3717918" y="0"/>
                  </a:lnTo>
                  <a:cubicBezTo>
                    <a:pt x="3725282" y="0"/>
                    <a:pt x="3732343" y="2925"/>
                    <a:pt x="3737549" y="8132"/>
                  </a:cubicBezTo>
                  <a:cubicBezTo>
                    <a:pt x="3742756" y="13338"/>
                    <a:pt x="3745681" y="20400"/>
                    <a:pt x="3745681" y="27763"/>
                  </a:cubicBezTo>
                  <a:lnTo>
                    <a:pt x="3745681" y="1314907"/>
                  </a:lnTo>
                  <a:cubicBezTo>
                    <a:pt x="3745681" y="1330240"/>
                    <a:pt x="3733251" y="1342670"/>
                    <a:pt x="3717918" y="1342670"/>
                  </a:cubicBezTo>
                  <a:lnTo>
                    <a:pt x="27763" y="1342670"/>
                  </a:lnTo>
                  <a:cubicBezTo>
                    <a:pt x="12430" y="1342670"/>
                    <a:pt x="0" y="1330240"/>
                    <a:pt x="0" y="1314907"/>
                  </a:cubicBezTo>
                  <a:lnTo>
                    <a:pt x="0" y="27763"/>
                  </a:lnTo>
                  <a:cubicBezTo>
                    <a:pt x="0" y="12430"/>
                    <a:pt x="12430" y="0"/>
                    <a:pt x="27763" y="0"/>
                  </a:cubicBezTo>
                  <a:close/>
                </a:path>
              </a:pathLst>
            </a:custGeom>
            <a:solidFill>
              <a:srgbClr val="000000">
                <a:alpha val="60000"/>
              </a:srgbClr>
            </a:solidFill>
          </p:spPr>
        </p:sp>
        <p:sp>
          <p:nvSpPr>
            <p:cNvPr name="TextBox 9" id="9"/>
            <p:cNvSpPr txBox="true"/>
            <p:nvPr/>
          </p:nvSpPr>
          <p:spPr>
            <a:xfrm>
              <a:off x="0" y="-38100"/>
              <a:ext cx="3745681" cy="1380770"/>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2441122" y="3953353"/>
            <a:ext cx="13405755" cy="4768214"/>
          </a:xfrm>
          <a:prstGeom prst="rect">
            <a:avLst/>
          </a:prstGeom>
        </p:spPr>
        <p:txBody>
          <a:bodyPr anchor="t" rtlCol="false" tIns="0" lIns="0" bIns="0" rIns="0">
            <a:spAutoFit/>
          </a:bodyPr>
          <a:lstStyle/>
          <a:p>
            <a:pPr algn="ctr">
              <a:lnSpc>
                <a:spcPts val="5460"/>
              </a:lnSpc>
            </a:pPr>
            <a:r>
              <a:rPr lang="en-US" sz="3900">
                <a:solidFill>
                  <a:srgbClr val="FFFFFF"/>
                </a:solidFill>
                <a:latin typeface="Dosis Semi-Bold"/>
              </a:rPr>
              <a:t>Son una parte fundamental de la arquitectura de la aplicación. Un módulo es un mecanismo de organización y encapsulación que se utiliza para agrupar componentes, directivas, pipes (filtros), servicios y otros elementos relacionados en una unidad funcional coherente. Los módulos ayudan a dividir una aplicación en partes más pequeñas y manejables, lo que facilita el desarrollo, la mantenibilidad y la escalabilidad.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87634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MODULOS:</a:t>
            </a:r>
          </a:p>
        </p:txBody>
      </p:sp>
      <p:grpSp>
        <p:nvGrpSpPr>
          <p:cNvPr name="Group 7" id="7"/>
          <p:cNvGrpSpPr/>
          <p:nvPr/>
        </p:nvGrpSpPr>
        <p:grpSpPr>
          <a:xfrm rot="0">
            <a:off x="5618207" y="4306309"/>
            <a:ext cx="7051587" cy="4639603"/>
            <a:chOff x="0" y="0"/>
            <a:chExt cx="1857208" cy="1221953"/>
          </a:xfrm>
        </p:grpSpPr>
        <p:sp>
          <p:nvSpPr>
            <p:cNvPr name="Freeform 8" id="8"/>
            <p:cNvSpPr/>
            <p:nvPr/>
          </p:nvSpPr>
          <p:spPr>
            <a:xfrm flipH="false" flipV="false" rot="0">
              <a:off x="0" y="0"/>
              <a:ext cx="1857208" cy="1221953"/>
            </a:xfrm>
            <a:custGeom>
              <a:avLst/>
              <a:gdLst/>
              <a:ahLst/>
              <a:cxnLst/>
              <a:rect r="r" b="b" t="t" l="l"/>
              <a:pathLst>
                <a:path h="1221953" w="1857208">
                  <a:moveTo>
                    <a:pt x="55993" y="0"/>
                  </a:moveTo>
                  <a:lnTo>
                    <a:pt x="1801215" y="0"/>
                  </a:lnTo>
                  <a:cubicBezTo>
                    <a:pt x="1832139" y="0"/>
                    <a:pt x="1857208" y="25069"/>
                    <a:pt x="1857208" y="55993"/>
                  </a:cubicBezTo>
                  <a:lnTo>
                    <a:pt x="1857208" y="1165960"/>
                  </a:lnTo>
                  <a:cubicBezTo>
                    <a:pt x="1857208" y="1180811"/>
                    <a:pt x="1851309" y="1195053"/>
                    <a:pt x="1840808" y="1205553"/>
                  </a:cubicBezTo>
                  <a:cubicBezTo>
                    <a:pt x="1830307" y="1216054"/>
                    <a:pt x="1816065" y="1221953"/>
                    <a:pt x="1801215" y="1221953"/>
                  </a:cubicBezTo>
                  <a:lnTo>
                    <a:pt x="55993" y="1221953"/>
                  </a:lnTo>
                  <a:cubicBezTo>
                    <a:pt x="25069" y="1221953"/>
                    <a:pt x="0" y="1196884"/>
                    <a:pt x="0" y="1165960"/>
                  </a:cubicBezTo>
                  <a:lnTo>
                    <a:pt x="0" y="55993"/>
                  </a:lnTo>
                  <a:cubicBezTo>
                    <a:pt x="0" y="25069"/>
                    <a:pt x="25069" y="0"/>
                    <a:pt x="55993" y="0"/>
                  </a:cubicBezTo>
                  <a:close/>
                </a:path>
              </a:pathLst>
            </a:custGeom>
            <a:solidFill>
              <a:srgbClr val="000000">
                <a:alpha val="60000"/>
              </a:srgbClr>
            </a:solidFill>
          </p:spPr>
        </p:sp>
        <p:sp>
          <p:nvSpPr>
            <p:cNvPr name="TextBox 9" id="9"/>
            <p:cNvSpPr txBox="true"/>
            <p:nvPr/>
          </p:nvSpPr>
          <p:spPr>
            <a:xfrm>
              <a:off x="0" y="-38100"/>
              <a:ext cx="1857208" cy="1260053"/>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5439273" y="4631162"/>
            <a:ext cx="7155455" cy="3913696"/>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Unidades organizativas.</a:t>
            </a:r>
          </a:p>
          <a:p>
            <a:pPr algn="l" marL="802923" indent="-401462" lvl="1">
              <a:lnSpc>
                <a:spcPts val="5206"/>
              </a:lnSpc>
              <a:buFont typeface="Arial"/>
              <a:buChar char="•"/>
            </a:pPr>
            <a:r>
              <a:rPr lang="en-US" sz="3718">
                <a:solidFill>
                  <a:srgbClr val="FFFFFF"/>
                </a:solidFill>
                <a:latin typeface="Lilita One"/>
              </a:rPr>
              <a:t>Encapsulan funcionalidades.</a:t>
            </a:r>
          </a:p>
          <a:p>
            <a:pPr algn="l" marL="802923" indent="-401462" lvl="1">
              <a:lnSpc>
                <a:spcPts val="5206"/>
              </a:lnSpc>
              <a:buFont typeface="Arial"/>
              <a:buChar char="•"/>
            </a:pPr>
            <a:r>
              <a:rPr lang="en-US" sz="3718">
                <a:solidFill>
                  <a:srgbClr val="FFFFFF"/>
                </a:solidFill>
                <a:latin typeface="Lilita One"/>
              </a:rPr>
              <a:t>Dividen la aplicación.</a:t>
            </a:r>
          </a:p>
          <a:p>
            <a:pPr algn="l" marL="802923" indent="-401462" lvl="1">
              <a:lnSpc>
                <a:spcPts val="5206"/>
              </a:lnSpc>
              <a:buFont typeface="Arial"/>
              <a:buChar char="•"/>
            </a:pPr>
            <a:r>
              <a:rPr lang="en-US" sz="3718">
                <a:solidFill>
                  <a:srgbClr val="FFFFFF"/>
                </a:solidFill>
                <a:latin typeface="Lilita One"/>
              </a:rPr>
              <a:t>Importan/exportan elementos.</a:t>
            </a:r>
          </a:p>
          <a:p>
            <a:pPr algn="l" marL="802923" indent="-401462" lvl="1">
              <a:lnSpc>
                <a:spcPts val="5206"/>
              </a:lnSpc>
              <a:buFont typeface="Arial"/>
              <a:buChar char="•"/>
            </a:pPr>
            <a:r>
              <a:rPr lang="en-US" sz="3718">
                <a:solidFill>
                  <a:srgbClr val="FFFFFF"/>
                </a:solidFill>
                <a:latin typeface="Lilita One"/>
              </a:rPr>
              <a:t>Registran proveedores.</a:t>
            </a:r>
          </a:p>
          <a:p>
            <a:pPr algn="l" marL="802923" indent="-401462" lvl="1">
              <a:lnSpc>
                <a:spcPts val="5206"/>
              </a:lnSpc>
              <a:buFont typeface="Arial"/>
              <a:buChar char="•"/>
            </a:pPr>
            <a:r>
              <a:rPr lang="en-US" sz="3718">
                <a:solidFill>
                  <a:srgbClr val="FFFFFF"/>
                </a:solidFill>
                <a:latin typeface="Lilita One"/>
              </a:rPr>
              <a:t>Evitan conflictos de nombres.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87634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MODULOS CON CLI:</a:t>
            </a:r>
          </a:p>
        </p:txBody>
      </p:sp>
      <p:grpSp>
        <p:nvGrpSpPr>
          <p:cNvPr name="Group 7" id="7"/>
          <p:cNvGrpSpPr/>
          <p:nvPr/>
        </p:nvGrpSpPr>
        <p:grpSpPr>
          <a:xfrm rot="0">
            <a:off x="2941315" y="4097543"/>
            <a:ext cx="12405370" cy="1876917"/>
            <a:chOff x="0" y="0"/>
            <a:chExt cx="2003349" cy="303104"/>
          </a:xfrm>
        </p:grpSpPr>
        <p:sp>
          <p:nvSpPr>
            <p:cNvPr name="Freeform 8" id="8"/>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9" id="9"/>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3597373" y="4419970"/>
            <a:ext cx="322701" cy="3227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4134033" y="4419970"/>
            <a:ext cx="322701" cy="32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6" id="16"/>
          <p:cNvGrpSpPr/>
          <p:nvPr/>
        </p:nvGrpSpPr>
        <p:grpSpPr>
          <a:xfrm rot="0">
            <a:off x="4674215" y="4419970"/>
            <a:ext cx="322701" cy="32270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8" id="1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9" id="19"/>
          <p:cNvSpPr txBox="true"/>
          <p:nvPr/>
        </p:nvSpPr>
        <p:spPr>
          <a:xfrm rot="0">
            <a:off x="3658245" y="4959802"/>
            <a:ext cx="10971511"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Fira Code"/>
              </a:rPr>
              <a:t>ng generate module nombre-del-modulo</a:t>
            </a:r>
          </a:p>
        </p:txBody>
      </p:sp>
      <p:grpSp>
        <p:nvGrpSpPr>
          <p:cNvPr name="Group 20" id="20"/>
          <p:cNvGrpSpPr/>
          <p:nvPr/>
        </p:nvGrpSpPr>
        <p:grpSpPr>
          <a:xfrm rot="0">
            <a:off x="2941315" y="6397009"/>
            <a:ext cx="12405370" cy="1876917"/>
            <a:chOff x="0" y="0"/>
            <a:chExt cx="2003349" cy="303104"/>
          </a:xfrm>
        </p:grpSpPr>
        <p:sp>
          <p:nvSpPr>
            <p:cNvPr name="Freeform 21" id="21"/>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22" id="22"/>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23" id="23"/>
          <p:cNvGrpSpPr/>
          <p:nvPr/>
        </p:nvGrpSpPr>
        <p:grpSpPr>
          <a:xfrm rot="0">
            <a:off x="3597373" y="6719436"/>
            <a:ext cx="322701" cy="32270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5" id="2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6" id="26"/>
          <p:cNvGrpSpPr/>
          <p:nvPr/>
        </p:nvGrpSpPr>
        <p:grpSpPr>
          <a:xfrm rot="0">
            <a:off x="4134033" y="6719436"/>
            <a:ext cx="322701" cy="32270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8" id="2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9" id="29"/>
          <p:cNvGrpSpPr/>
          <p:nvPr/>
        </p:nvGrpSpPr>
        <p:grpSpPr>
          <a:xfrm rot="0">
            <a:off x="4674215" y="6719436"/>
            <a:ext cx="322701" cy="32270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1" id="3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32" id="32"/>
          <p:cNvSpPr txBox="true"/>
          <p:nvPr/>
        </p:nvSpPr>
        <p:spPr>
          <a:xfrm rot="0">
            <a:off x="5486846" y="7259268"/>
            <a:ext cx="7314307"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Fira Code"/>
              </a:rPr>
              <a:t>ng g m nombre-del-modulo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grpSp>
        <p:nvGrpSpPr>
          <p:cNvPr name="Group 5" id="5"/>
          <p:cNvGrpSpPr/>
          <p:nvPr/>
        </p:nvGrpSpPr>
        <p:grpSpPr>
          <a:xfrm rot="0">
            <a:off x="1929980" y="2928326"/>
            <a:ext cx="15480455" cy="6221134"/>
            <a:chOff x="0" y="0"/>
            <a:chExt cx="2499946" cy="1004654"/>
          </a:xfrm>
        </p:grpSpPr>
        <p:sp>
          <p:nvSpPr>
            <p:cNvPr name="Freeform 6" id="6"/>
            <p:cNvSpPr/>
            <p:nvPr/>
          </p:nvSpPr>
          <p:spPr>
            <a:xfrm flipH="false" flipV="false" rot="0">
              <a:off x="0" y="0"/>
              <a:ext cx="2499946" cy="1004654"/>
            </a:xfrm>
            <a:custGeom>
              <a:avLst/>
              <a:gdLst/>
              <a:ahLst/>
              <a:cxnLst/>
              <a:rect r="r" b="b" t="t" l="l"/>
              <a:pathLst>
                <a:path h="1004654" w="2499946">
                  <a:moveTo>
                    <a:pt x="25506" y="0"/>
                  </a:moveTo>
                  <a:lnTo>
                    <a:pt x="2474440" y="0"/>
                  </a:lnTo>
                  <a:cubicBezTo>
                    <a:pt x="2481205" y="0"/>
                    <a:pt x="2487692" y="2687"/>
                    <a:pt x="2492475" y="7470"/>
                  </a:cubicBezTo>
                  <a:cubicBezTo>
                    <a:pt x="2497259" y="12254"/>
                    <a:pt x="2499946" y="18741"/>
                    <a:pt x="2499946" y="25506"/>
                  </a:cubicBezTo>
                  <a:lnTo>
                    <a:pt x="2499946" y="979148"/>
                  </a:lnTo>
                  <a:cubicBezTo>
                    <a:pt x="2499946" y="985913"/>
                    <a:pt x="2497259" y="992400"/>
                    <a:pt x="2492475" y="997184"/>
                  </a:cubicBezTo>
                  <a:cubicBezTo>
                    <a:pt x="2487692" y="1001967"/>
                    <a:pt x="2481205" y="1004654"/>
                    <a:pt x="2474440" y="1004654"/>
                  </a:cubicBezTo>
                  <a:lnTo>
                    <a:pt x="25506" y="1004654"/>
                  </a:lnTo>
                  <a:cubicBezTo>
                    <a:pt x="18741" y="1004654"/>
                    <a:pt x="12254" y="1001967"/>
                    <a:pt x="7470" y="997184"/>
                  </a:cubicBezTo>
                  <a:cubicBezTo>
                    <a:pt x="2687" y="992400"/>
                    <a:pt x="0" y="985913"/>
                    <a:pt x="0" y="979148"/>
                  </a:cubicBezTo>
                  <a:lnTo>
                    <a:pt x="0" y="25506"/>
                  </a:lnTo>
                  <a:cubicBezTo>
                    <a:pt x="0" y="18741"/>
                    <a:pt x="2687" y="12254"/>
                    <a:pt x="7470" y="7470"/>
                  </a:cubicBezTo>
                  <a:cubicBezTo>
                    <a:pt x="12254" y="2687"/>
                    <a:pt x="18741" y="0"/>
                    <a:pt x="25506" y="0"/>
                  </a:cubicBezTo>
                  <a:close/>
                </a:path>
              </a:pathLst>
            </a:custGeom>
            <a:solidFill>
              <a:srgbClr val="1F1F1F"/>
            </a:solidFill>
          </p:spPr>
        </p:sp>
        <p:sp>
          <p:nvSpPr>
            <p:cNvPr name="TextBox 7" id="7"/>
            <p:cNvSpPr txBox="true"/>
            <p:nvPr/>
          </p:nvSpPr>
          <p:spPr>
            <a:xfrm>
              <a:off x="0" y="-19050"/>
              <a:ext cx="2499946" cy="1023704"/>
            </a:xfrm>
            <a:prstGeom prst="rect">
              <a:avLst/>
            </a:prstGeom>
          </p:spPr>
          <p:txBody>
            <a:bodyPr anchor="ctr" rtlCol="false" tIns="47625" lIns="47625" bIns="47625" rIns="47625"/>
            <a:lstStyle/>
            <a:p>
              <a:pPr algn="ctr">
                <a:lnSpc>
                  <a:spcPts val="2493"/>
                </a:lnSpc>
              </a:pPr>
            </a:p>
          </p:txBody>
        </p:sp>
      </p:grpSp>
      <p:sp>
        <p:nvSpPr>
          <p:cNvPr name="Freeform 8" id="8"/>
          <p:cNvSpPr/>
          <p:nvPr/>
        </p:nvSpPr>
        <p:spPr>
          <a:xfrm flipH="false" flipV="false" rot="0">
            <a:off x="3677129" y="3299175"/>
            <a:ext cx="11986156" cy="5732509"/>
          </a:xfrm>
          <a:custGeom>
            <a:avLst/>
            <a:gdLst/>
            <a:ahLst/>
            <a:cxnLst/>
            <a:rect r="r" b="b" t="t" l="l"/>
            <a:pathLst>
              <a:path h="5732509" w="11986156">
                <a:moveTo>
                  <a:pt x="0" y="0"/>
                </a:moveTo>
                <a:lnTo>
                  <a:pt x="11986157" y="0"/>
                </a:lnTo>
                <a:lnTo>
                  <a:pt x="11986157" y="5732509"/>
                </a:lnTo>
                <a:lnTo>
                  <a:pt x="0" y="5732509"/>
                </a:lnTo>
                <a:lnTo>
                  <a:pt x="0" y="0"/>
                </a:lnTo>
                <a:close/>
              </a:path>
            </a:pathLst>
          </a:custGeom>
          <a:blipFill>
            <a:blip r:embed="rId6"/>
            <a:stretch>
              <a:fillRect l="0" t="0" r="0" b="0"/>
            </a:stretch>
          </a:blipFill>
        </p:spPr>
      </p:sp>
      <p:sp>
        <p:nvSpPr>
          <p:cNvPr name="TextBox 9" id="9"/>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0" id="10"/>
          <p:cNvSpPr txBox="true"/>
          <p:nvPr/>
        </p:nvSpPr>
        <p:spPr>
          <a:xfrm rot="0">
            <a:off x="1490258" y="87092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MODULOS:</a:t>
            </a:r>
          </a:p>
        </p:txBody>
      </p:sp>
      <p:grpSp>
        <p:nvGrpSpPr>
          <p:cNvPr name="Group 11" id="11"/>
          <p:cNvGrpSpPr/>
          <p:nvPr/>
        </p:nvGrpSpPr>
        <p:grpSpPr>
          <a:xfrm rot="0">
            <a:off x="2962373" y="3266386"/>
            <a:ext cx="322701" cy="32270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3" id="13"/>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4" id="14"/>
          <p:cNvGrpSpPr/>
          <p:nvPr/>
        </p:nvGrpSpPr>
        <p:grpSpPr>
          <a:xfrm rot="0">
            <a:off x="3499033" y="3266386"/>
            <a:ext cx="322701" cy="32270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6" id="16"/>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7" id="17"/>
          <p:cNvGrpSpPr/>
          <p:nvPr/>
        </p:nvGrpSpPr>
        <p:grpSpPr>
          <a:xfrm rot="0">
            <a:off x="4039215" y="3266386"/>
            <a:ext cx="322701" cy="32270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9" id="19"/>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62733" y="3585806"/>
            <a:ext cx="14562533" cy="5569984"/>
            <a:chOff x="0" y="0"/>
            <a:chExt cx="3835400" cy="1466992"/>
          </a:xfrm>
        </p:grpSpPr>
        <p:sp>
          <p:nvSpPr>
            <p:cNvPr name="Freeform 5" id="5"/>
            <p:cNvSpPr/>
            <p:nvPr/>
          </p:nvSpPr>
          <p:spPr>
            <a:xfrm flipH="false" flipV="false" rot="0">
              <a:off x="0" y="0"/>
              <a:ext cx="3835400" cy="1466992"/>
            </a:xfrm>
            <a:custGeom>
              <a:avLst/>
              <a:gdLst/>
              <a:ahLst/>
              <a:cxnLst/>
              <a:rect r="r" b="b" t="t" l="l"/>
              <a:pathLst>
                <a:path h="1466992" w="3835400">
                  <a:moveTo>
                    <a:pt x="27113" y="0"/>
                  </a:moveTo>
                  <a:lnTo>
                    <a:pt x="3808287" y="0"/>
                  </a:lnTo>
                  <a:cubicBezTo>
                    <a:pt x="3823260" y="0"/>
                    <a:pt x="3835400" y="12139"/>
                    <a:pt x="3835400" y="27113"/>
                  </a:cubicBezTo>
                  <a:lnTo>
                    <a:pt x="3835400" y="1439878"/>
                  </a:lnTo>
                  <a:cubicBezTo>
                    <a:pt x="3835400" y="1454853"/>
                    <a:pt x="3823260" y="1466992"/>
                    <a:pt x="3808287" y="1466992"/>
                  </a:cubicBezTo>
                  <a:lnTo>
                    <a:pt x="27113" y="1466992"/>
                  </a:lnTo>
                  <a:cubicBezTo>
                    <a:pt x="19922" y="1466992"/>
                    <a:pt x="13026" y="1464135"/>
                    <a:pt x="7941" y="1459050"/>
                  </a:cubicBezTo>
                  <a:cubicBezTo>
                    <a:pt x="2857" y="1453966"/>
                    <a:pt x="0" y="1447069"/>
                    <a:pt x="0" y="1439878"/>
                  </a:cubicBezTo>
                  <a:lnTo>
                    <a:pt x="0" y="27113"/>
                  </a:lnTo>
                  <a:cubicBezTo>
                    <a:pt x="0" y="19922"/>
                    <a:pt x="2857" y="13026"/>
                    <a:pt x="7941" y="7941"/>
                  </a:cubicBezTo>
                  <a:cubicBezTo>
                    <a:pt x="13026" y="2857"/>
                    <a:pt x="19922" y="0"/>
                    <a:pt x="27113" y="0"/>
                  </a:cubicBezTo>
                  <a:close/>
                </a:path>
              </a:pathLst>
            </a:custGeom>
            <a:solidFill>
              <a:srgbClr val="000000">
                <a:alpha val="60000"/>
              </a:srgbClr>
            </a:solidFill>
          </p:spPr>
        </p:sp>
        <p:sp>
          <p:nvSpPr>
            <p:cNvPr name="TextBox 6" id="6"/>
            <p:cNvSpPr txBox="true"/>
            <p:nvPr/>
          </p:nvSpPr>
          <p:spPr>
            <a:xfrm>
              <a:off x="0" y="-38100"/>
              <a:ext cx="3835400" cy="1505092"/>
            </a:xfrm>
            <a:prstGeom prst="rect">
              <a:avLst/>
            </a:prstGeom>
          </p:spPr>
          <p:txBody>
            <a:bodyPr anchor="ctr" rtlCol="false" tIns="50800" lIns="50800" bIns="50800" rIns="50800"/>
            <a:lstStyle/>
            <a:p>
              <a:pPr algn="ctr">
                <a:lnSpc>
                  <a:spcPts val="2996"/>
                </a:lnSpc>
              </a:pPr>
            </a:p>
          </p:txBody>
        </p:sp>
      </p:grpSp>
      <p:sp>
        <p:nvSpPr>
          <p:cNvPr name="Freeform 7" id="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1490258" y="1589549"/>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COMPONENTES:</a:t>
            </a:r>
          </a:p>
        </p:txBody>
      </p:sp>
      <p:sp>
        <p:nvSpPr>
          <p:cNvPr name="TextBox 10" id="10"/>
          <p:cNvSpPr txBox="true"/>
          <p:nvPr/>
        </p:nvSpPr>
        <p:spPr>
          <a:xfrm rot="0">
            <a:off x="2441122" y="3953353"/>
            <a:ext cx="13405755" cy="4768214"/>
          </a:xfrm>
          <a:prstGeom prst="rect">
            <a:avLst/>
          </a:prstGeom>
        </p:spPr>
        <p:txBody>
          <a:bodyPr anchor="t" rtlCol="false" tIns="0" lIns="0" bIns="0" rIns="0">
            <a:spAutoFit/>
          </a:bodyPr>
          <a:lstStyle/>
          <a:p>
            <a:pPr algn="ctr">
              <a:lnSpc>
                <a:spcPts val="5460"/>
              </a:lnSpc>
            </a:pPr>
            <a:r>
              <a:rPr lang="en-US" sz="3900">
                <a:solidFill>
                  <a:srgbClr val="FFFFFF"/>
                </a:solidFill>
                <a:latin typeface="Dosis Semi-Bold"/>
              </a:rPr>
              <a:t>Es un bloque fundamental de construcción para la creación de interfaces de usuario (UI) en una aplicación web. Los componentes son responsables de definir cómo se ve y se comporta una parte específica de la interfaz de usuario de la aplicación. Cada componente representa un elemento visual o funcional de la página web, como un encabezado, un pie de página, un formulario, una lista de elementos, etc.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48953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COMPONENTES:</a:t>
            </a:r>
          </a:p>
        </p:txBody>
      </p:sp>
      <p:grpSp>
        <p:nvGrpSpPr>
          <p:cNvPr name="Group 7" id="7"/>
          <p:cNvGrpSpPr/>
          <p:nvPr/>
        </p:nvGrpSpPr>
        <p:grpSpPr>
          <a:xfrm rot="0">
            <a:off x="5874808" y="3512286"/>
            <a:ext cx="6538383" cy="5690617"/>
            <a:chOff x="0" y="0"/>
            <a:chExt cx="1722043" cy="1498763"/>
          </a:xfrm>
        </p:grpSpPr>
        <p:sp>
          <p:nvSpPr>
            <p:cNvPr name="Freeform 8" id="8"/>
            <p:cNvSpPr/>
            <p:nvPr/>
          </p:nvSpPr>
          <p:spPr>
            <a:xfrm flipH="false" flipV="false" rot="0">
              <a:off x="0" y="0"/>
              <a:ext cx="1722043" cy="1498763"/>
            </a:xfrm>
            <a:custGeom>
              <a:avLst/>
              <a:gdLst/>
              <a:ahLst/>
              <a:cxnLst/>
              <a:rect r="r" b="b" t="t" l="l"/>
              <a:pathLst>
                <a:path h="1498763" w="1722043">
                  <a:moveTo>
                    <a:pt x="60388" y="0"/>
                  </a:moveTo>
                  <a:lnTo>
                    <a:pt x="1661656" y="0"/>
                  </a:lnTo>
                  <a:cubicBezTo>
                    <a:pt x="1695007" y="0"/>
                    <a:pt x="1722043" y="27036"/>
                    <a:pt x="1722043" y="60388"/>
                  </a:cubicBezTo>
                  <a:lnTo>
                    <a:pt x="1722043" y="1438376"/>
                  </a:lnTo>
                  <a:cubicBezTo>
                    <a:pt x="1722043" y="1454391"/>
                    <a:pt x="1715681" y="1469751"/>
                    <a:pt x="1704356" y="1481076"/>
                  </a:cubicBezTo>
                  <a:cubicBezTo>
                    <a:pt x="1693031" y="1492401"/>
                    <a:pt x="1677671" y="1498763"/>
                    <a:pt x="1661656" y="1498763"/>
                  </a:cubicBezTo>
                  <a:lnTo>
                    <a:pt x="60388" y="1498763"/>
                  </a:lnTo>
                  <a:cubicBezTo>
                    <a:pt x="44372" y="1498763"/>
                    <a:pt x="29012" y="1492401"/>
                    <a:pt x="17687" y="1481076"/>
                  </a:cubicBezTo>
                  <a:cubicBezTo>
                    <a:pt x="6362" y="1469751"/>
                    <a:pt x="0" y="1454391"/>
                    <a:pt x="0" y="1438376"/>
                  </a:cubicBezTo>
                  <a:lnTo>
                    <a:pt x="0" y="60388"/>
                  </a:lnTo>
                  <a:cubicBezTo>
                    <a:pt x="0" y="44372"/>
                    <a:pt x="6362" y="29012"/>
                    <a:pt x="17687" y="17687"/>
                  </a:cubicBezTo>
                  <a:cubicBezTo>
                    <a:pt x="29012" y="6362"/>
                    <a:pt x="44372" y="0"/>
                    <a:pt x="60388" y="0"/>
                  </a:cubicBezTo>
                  <a:close/>
                </a:path>
              </a:pathLst>
            </a:custGeom>
            <a:solidFill>
              <a:srgbClr val="000000">
                <a:alpha val="60000"/>
              </a:srgbClr>
            </a:solidFill>
          </p:spPr>
        </p:sp>
        <p:sp>
          <p:nvSpPr>
            <p:cNvPr name="TextBox 9" id="9"/>
            <p:cNvSpPr txBox="true"/>
            <p:nvPr/>
          </p:nvSpPr>
          <p:spPr>
            <a:xfrm>
              <a:off x="0" y="-38100"/>
              <a:ext cx="1722043" cy="1536863"/>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6243527" y="3707319"/>
            <a:ext cx="5629497" cy="5224349"/>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Bloques de UI.</a:t>
            </a:r>
          </a:p>
          <a:p>
            <a:pPr algn="l" marL="802923" indent="-401462" lvl="1">
              <a:lnSpc>
                <a:spcPts val="5206"/>
              </a:lnSpc>
              <a:buFont typeface="Arial"/>
              <a:buChar char="•"/>
            </a:pPr>
            <a:r>
              <a:rPr lang="en-US" sz="3718">
                <a:solidFill>
                  <a:srgbClr val="FFFFFF"/>
                </a:solidFill>
                <a:latin typeface="Lilita One"/>
              </a:rPr>
              <a:t>Definen vistas y lógica.</a:t>
            </a:r>
          </a:p>
          <a:p>
            <a:pPr algn="l" marL="802923" indent="-401462" lvl="1">
              <a:lnSpc>
                <a:spcPts val="5206"/>
              </a:lnSpc>
              <a:buFont typeface="Arial"/>
              <a:buChar char="•"/>
            </a:pPr>
            <a:r>
              <a:rPr lang="en-US" sz="3718">
                <a:solidFill>
                  <a:srgbClr val="FFFFFF"/>
                </a:solidFill>
                <a:latin typeface="Lilita One"/>
              </a:rPr>
              <a:t>Usan clases TypeScript.</a:t>
            </a:r>
          </a:p>
          <a:p>
            <a:pPr algn="l" marL="802923" indent="-401462" lvl="1">
              <a:lnSpc>
                <a:spcPts val="5206"/>
              </a:lnSpc>
              <a:buFont typeface="Arial"/>
              <a:buChar char="•"/>
            </a:pPr>
            <a:r>
              <a:rPr lang="en-US" sz="3718">
                <a:solidFill>
                  <a:srgbClr val="FFFFFF"/>
                </a:solidFill>
                <a:latin typeface="Lilita One"/>
              </a:rPr>
              <a:t>Tienen plantillas HTML.</a:t>
            </a:r>
          </a:p>
          <a:p>
            <a:pPr algn="l" marL="802923" indent="-401462" lvl="1">
              <a:lnSpc>
                <a:spcPts val="5206"/>
              </a:lnSpc>
              <a:buFont typeface="Arial"/>
              <a:buChar char="•"/>
            </a:pPr>
            <a:r>
              <a:rPr lang="en-US" sz="3718">
                <a:solidFill>
                  <a:srgbClr val="FFFFFF"/>
                </a:solidFill>
                <a:latin typeface="Lilita One"/>
              </a:rPr>
              <a:t>Son reactivos.</a:t>
            </a:r>
          </a:p>
          <a:p>
            <a:pPr algn="l" marL="802923" indent="-401462" lvl="1">
              <a:lnSpc>
                <a:spcPts val="5206"/>
              </a:lnSpc>
              <a:buFont typeface="Arial"/>
              <a:buChar char="•"/>
            </a:pPr>
            <a:r>
              <a:rPr lang="en-US" sz="3718">
                <a:solidFill>
                  <a:srgbClr val="FFFFFF"/>
                </a:solidFill>
                <a:latin typeface="Lilita One"/>
              </a:rPr>
              <a:t>Altamente reutilizables.</a:t>
            </a:r>
          </a:p>
          <a:p>
            <a:pPr algn="l" marL="802923" indent="-401462" lvl="1">
              <a:lnSpc>
                <a:spcPts val="5206"/>
              </a:lnSpc>
              <a:buFont typeface="Arial"/>
              <a:buChar char="•"/>
            </a:pPr>
            <a:r>
              <a:rPr lang="en-US" sz="3718">
                <a:solidFill>
                  <a:srgbClr val="FFFFFF"/>
                </a:solidFill>
                <a:latin typeface="Lilita One"/>
              </a:rPr>
              <a:t>Se encapsulan.</a:t>
            </a:r>
          </a:p>
          <a:p>
            <a:pPr algn="l" marL="802923" indent="-401462" lvl="1">
              <a:lnSpc>
                <a:spcPts val="5206"/>
              </a:lnSpc>
              <a:buFont typeface="Arial"/>
              <a:buChar char="•"/>
            </a:pPr>
            <a:r>
              <a:rPr lang="en-US" sz="3718">
                <a:solidFill>
                  <a:srgbClr val="FFFFFF"/>
                </a:solidFill>
                <a:latin typeface="Lilita One"/>
              </a:rPr>
              <a:t>Jerarquía en la UI.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87634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COMPONENTS CON CLI:</a:t>
            </a:r>
          </a:p>
        </p:txBody>
      </p:sp>
      <p:grpSp>
        <p:nvGrpSpPr>
          <p:cNvPr name="Group 7" id="7"/>
          <p:cNvGrpSpPr/>
          <p:nvPr/>
        </p:nvGrpSpPr>
        <p:grpSpPr>
          <a:xfrm rot="0">
            <a:off x="2941315" y="4097543"/>
            <a:ext cx="12405370" cy="1876917"/>
            <a:chOff x="0" y="0"/>
            <a:chExt cx="2003349" cy="303104"/>
          </a:xfrm>
        </p:grpSpPr>
        <p:sp>
          <p:nvSpPr>
            <p:cNvPr name="Freeform 8" id="8"/>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9" id="9"/>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3597373" y="4419970"/>
            <a:ext cx="322701" cy="3227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4134033" y="4419970"/>
            <a:ext cx="322701" cy="32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6" id="16"/>
          <p:cNvGrpSpPr/>
          <p:nvPr/>
        </p:nvGrpSpPr>
        <p:grpSpPr>
          <a:xfrm rot="0">
            <a:off x="4674215" y="4419970"/>
            <a:ext cx="322701" cy="32270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8" id="1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9" id="19"/>
          <p:cNvSpPr txBox="true"/>
          <p:nvPr/>
        </p:nvSpPr>
        <p:spPr>
          <a:xfrm rot="0">
            <a:off x="3246090" y="4959802"/>
            <a:ext cx="11795820" cy="622935"/>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Fira Code"/>
              </a:rPr>
              <a:t>ng generate component nombre-del-componente</a:t>
            </a:r>
          </a:p>
        </p:txBody>
      </p:sp>
      <p:grpSp>
        <p:nvGrpSpPr>
          <p:cNvPr name="Group 20" id="20"/>
          <p:cNvGrpSpPr/>
          <p:nvPr/>
        </p:nvGrpSpPr>
        <p:grpSpPr>
          <a:xfrm rot="0">
            <a:off x="2941315" y="6397009"/>
            <a:ext cx="12405370" cy="1876917"/>
            <a:chOff x="0" y="0"/>
            <a:chExt cx="2003349" cy="303104"/>
          </a:xfrm>
        </p:grpSpPr>
        <p:sp>
          <p:nvSpPr>
            <p:cNvPr name="Freeform 21" id="21"/>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22" id="22"/>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23" id="23"/>
          <p:cNvGrpSpPr/>
          <p:nvPr/>
        </p:nvGrpSpPr>
        <p:grpSpPr>
          <a:xfrm rot="0">
            <a:off x="3597373" y="6719436"/>
            <a:ext cx="322701" cy="32270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5" id="2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6" id="26"/>
          <p:cNvGrpSpPr/>
          <p:nvPr/>
        </p:nvGrpSpPr>
        <p:grpSpPr>
          <a:xfrm rot="0">
            <a:off x="4134033" y="6719436"/>
            <a:ext cx="322701" cy="32270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8" id="2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9" id="29"/>
          <p:cNvGrpSpPr/>
          <p:nvPr/>
        </p:nvGrpSpPr>
        <p:grpSpPr>
          <a:xfrm rot="0">
            <a:off x="4674215" y="6719436"/>
            <a:ext cx="322701" cy="32270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1" id="3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32" id="32"/>
          <p:cNvSpPr txBox="true"/>
          <p:nvPr/>
        </p:nvSpPr>
        <p:spPr>
          <a:xfrm rot="0">
            <a:off x="4877296" y="7259268"/>
            <a:ext cx="8533408"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Fira Code"/>
              </a:rPr>
              <a:t>ng g c nombre-del-componente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1490258" y="2392580"/>
            <a:ext cx="15307483"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¿QUE ES ANGULAR?</a:t>
            </a:r>
          </a:p>
        </p:txBody>
      </p:sp>
      <p:grpSp>
        <p:nvGrpSpPr>
          <p:cNvPr name="Group 6" id="6"/>
          <p:cNvGrpSpPr/>
          <p:nvPr/>
        </p:nvGrpSpPr>
        <p:grpSpPr>
          <a:xfrm rot="0">
            <a:off x="2530475" y="4964330"/>
            <a:ext cx="13385800" cy="2949533"/>
            <a:chOff x="0" y="0"/>
            <a:chExt cx="3525478" cy="776832"/>
          </a:xfrm>
        </p:grpSpPr>
        <p:sp>
          <p:nvSpPr>
            <p:cNvPr name="Freeform 7" id="7"/>
            <p:cNvSpPr/>
            <p:nvPr/>
          </p:nvSpPr>
          <p:spPr>
            <a:xfrm flipH="false" flipV="false" rot="0">
              <a:off x="0" y="0"/>
              <a:ext cx="3525478" cy="776832"/>
            </a:xfrm>
            <a:custGeom>
              <a:avLst/>
              <a:gdLst/>
              <a:ahLst/>
              <a:cxnLst/>
              <a:rect r="r" b="b" t="t" l="l"/>
              <a:pathLst>
                <a:path h="776832" w="3525478">
                  <a:moveTo>
                    <a:pt x="29497" y="0"/>
                  </a:moveTo>
                  <a:lnTo>
                    <a:pt x="3495982" y="0"/>
                  </a:lnTo>
                  <a:cubicBezTo>
                    <a:pt x="3503804" y="0"/>
                    <a:pt x="3511307" y="3108"/>
                    <a:pt x="3516839" y="8639"/>
                  </a:cubicBezTo>
                  <a:cubicBezTo>
                    <a:pt x="3522371" y="14171"/>
                    <a:pt x="3525478" y="21674"/>
                    <a:pt x="3525478" y="29497"/>
                  </a:cubicBezTo>
                  <a:lnTo>
                    <a:pt x="3525478" y="747335"/>
                  </a:lnTo>
                  <a:cubicBezTo>
                    <a:pt x="3525478" y="763626"/>
                    <a:pt x="3512272" y="776832"/>
                    <a:pt x="3495982" y="776832"/>
                  </a:cubicBezTo>
                  <a:lnTo>
                    <a:pt x="29497" y="776832"/>
                  </a:lnTo>
                  <a:cubicBezTo>
                    <a:pt x="13206" y="776832"/>
                    <a:pt x="0" y="763626"/>
                    <a:pt x="0" y="747335"/>
                  </a:cubicBezTo>
                  <a:lnTo>
                    <a:pt x="0" y="29497"/>
                  </a:lnTo>
                  <a:cubicBezTo>
                    <a:pt x="0" y="13206"/>
                    <a:pt x="13206" y="0"/>
                    <a:pt x="29497" y="0"/>
                  </a:cubicBezTo>
                  <a:close/>
                </a:path>
              </a:pathLst>
            </a:custGeom>
            <a:solidFill>
              <a:srgbClr val="000000">
                <a:alpha val="60000"/>
              </a:srgbClr>
            </a:solidFill>
          </p:spPr>
        </p:sp>
        <p:sp>
          <p:nvSpPr>
            <p:cNvPr name="TextBox 8" id="8"/>
            <p:cNvSpPr txBox="true"/>
            <p:nvPr/>
          </p:nvSpPr>
          <p:spPr>
            <a:xfrm>
              <a:off x="0" y="-38100"/>
              <a:ext cx="3525478" cy="814932"/>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2441122" y="5038725"/>
            <a:ext cx="13405755" cy="3521075"/>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Es un framework de diseño de aplicaciones y plataforma de desarrollo para crear aplicaciones de una sola página eficientes y sofisticadas</a:t>
            </a:r>
          </a:p>
          <a:p>
            <a:pPr algn="ctr">
              <a:lnSpc>
                <a:spcPts val="7000"/>
              </a:lnSpc>
            </a:pP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87634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COMPONENTS CON CLI:</a:t>
            </a:r>
          </a:p>
        </p:txBody>
      </p:sp>
      <p:grpSp>
        <p:nvGrpSpPr>
          <p:cNvPr name="Group 7" id="7"/>
          <p:cNvGrpSpPr/>
          <p:nvPr/>
        </p:nvGrpSpPr>
        <p:grpSpPr>
          <a:xfrm rot="0">
            <a:off x="969433" y="4399409"/>
            <a:ext cx="16349133" cy="4230117"/>
            <a:chOff x="0" y="0"/>
            <a:chExt cx="4305945" cy="1114105"/>
          </a:xfrm>
        </p:grpSpPr>
        <p:sp>
          <p:nvSpPr>
            <p:cNvPr name="Freeform 8" id="8"/>
            <p:cNvSpPr/>
            <p:nvPr/>
          </p:nvSpPr>
          <p:spPr>
            <a:xfrm flipH="false" flipV="false" rot="0">
              <a:off x="0" y="0"/>
              <a:ext cx="4305945" cy="1114105"/>
            </a:xfrm>
            <a:custGeom>
              <a:avLst/>
              <a:gdLst/>
              <a:ahLst/>
              <a:cxnLst/>
              <a:rect r="r" b="b" t="t" l="l"/>
              <a:pathLst>
                <a:path h="1114105" w="4305945">
                  <a:moveTo>
                    <a:pt x="24150" y="0"/>
                  </a:moveTo>
                  <a:lnTo>
                    <a:pt x="4281794" y="0"/>
                  </a:lnTo>
                  <a:cubicBezTo>
                    <a:pt x="4295132" y="0"/>
                    <a:pt x="4305945" y="10812"/>
                    <a:pt x="4305945" y="24150"/>
                  </a:cubicBezTo>
                  <a:lnTo>
                    <a:pt x="4305945" y="1089954"/>
                  </a:lnTo>
                  <a:cubicBezTo>
                    <a:pt x="4305945" y="1103292"/>
                    <a:pt x="4295132" y="1114105"/>
                    <a:pt x="4281794" y="1114105"/>
                  </a:cubicBezTo>
                  <a:lnTo>
                    <a:pt x="24150" y="1114105"/>
                  </a:lnTo>
                  <a:cubicBezTo>
                    <a:pt x="10812" y="1114105"/>
                    <a:pt x="0" y="1103292"/>
                    <a:pt x="0" y="1089954"/>
                  </a:cubicBezTo>
                  <a:lnTo>
                    <a:pt x="0" y="24150"/>
                  </a:lnTo>
                  <a:cubicBezTo>
                    <a:pt x="0" y="10812"/>
                    <a:pt x="10812" y="0"/>
                    <a:pt x="24150" y="0"/>
                  </a:cubicBezTo>
                  <a:close/>
                </a:path>
              </a:pathLst>
            </a:custGeom>
            <a:solidFill>
              <a:srgbClr val="000000">
                <a:alpha val="60000"/>
              </a:srgbClr>
            </a:solidFill>
          </p:spPr>
        </p:sp>
        <p:sp>
          <p:nvSpPr>
            <p:cNvPr name="TextBox 9" id="9"/>
            <p:cNvSpPr txBox="true"/>
            <p:nvPr/>
          </p:nvSpPr>
          <p:spPr>
            <a:xfrm>
              <a:off x="0" y="-38100"/>
              <a:ext cx="4305945" cy="1152205"/>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1132097" y="4847183"/>
            <a:ext cx="16127203" cy="3258370"/>
          </a:xfrm>
          <a:prstGeom prst="rect">
            <a:avLst/>
          </a:prstGeom>
        </p:spPr>
        <p:txBody>
          <a:bodyPr anchor="t" rtlCol="false" tIns="0" lIns="0" bIns="0" rIns="0">
            <a:spAutoFit/>
          </a:bodyPr>
          <a:lstStyle/>
          <a:p>
            <a:pPr algn="l">
              <a:lnSpc>
                <a:spcPts val="5206"/>
              </a:lnSpc>
            </a:pPr>
            <a:r>
              <a:rPr lang="en-US" sz="3718">
                <a:solidFill>
                  <a:srgbClr val="FFFFFF"/>
                </a:solidFill>
                <a:latin typeface="Lilita One"/>
              </a:rPr>
              <a:t>Se crearán 4 archivos:</a:t>
            </a:r>
          </a:p>
          <a:p>
            <a:pPr algn="l" marL="802923" indent="-401462" lvl="1">
              <a:lnSpc>
                <a:spcPts val="5206"/>
              </a:lnSpc>
              <a:buFont typeface="Arial"/>
              <a:buChar char="•"/>
            </a:pPr>
            <a:r>
              <a:rPr lang="en-US" sz="3718">
                <a:solidFill>
                  <a:srgbClr val="FFFFFF"/>
                </a:solidFill>
                <a:latin typeface="Lilita One"/>
              </a:rPr>
              <a:t>el archivo del componente (</a:t>
            </a:r>
            <a:r>
              <a:rPr lang="en-US" sz="3718">
                <a:solidFill>
                  <a:srgbClr val="FFFFFF"/>
                </a:solidFill>
                <a:latin typeface="Lilita One Semi-Bold"/>
              </a:rPr>
              <a:t>nombre-del-componente.component.ts</a:t>
            </a:r>
            <a:r>
              <a:rPr lang="en-US" sz="3718">
                <a:solidFill>
                  <a:srgbClr val="FFFFFF"/>
                </a:solidFill>
                <a:latin typeface="Lilita One"/>
              </a:rPr>
              <a:t>)</a:t>
            </a:r>
          </a:p>
          <a:p>
            <a:pPr algn="l" marL="802923" indent="-401462" lvl="1">
              <a:lnSpc>
                <a:spcPts val="5206"/>
              </a:lnSpc>
              <a:buFont typeface="Arial"/>
              <a:buChar char="•"/>
            </a:pPr>
            <a:r>
              <a:rPr lang="en-US" sz="3718">
                <a:solidFill>
                  <a:srgbClr val="FFFFFF"/>
                </a:solidFill>
                <a:latin typeface="Lilita One"/>
              </a:rPr>
              <a:t>el archivo HTML de la plantilla (</a:t>
            </a:r>
            <a:r>
              <a:rPr lang="en-US" sz="3718">
                <a:solidFill>
                  <a:srgbClr val="FFFFFF"/>
                </a:solidFill>
                <a:latin typeface="Lilita One Semi-Bold"/>
              </a:rPr>
              <a:t>nombre-del-componente.component.html</a:t>
            </a:r>
            <a:r>
              <a:rPr lang="en-US" sz="3718">
                <a:solidFill>
                  <a:srgbClr val="FFFFFF"/>
                </a:solidFill>
                <a:latin typeface="Lilita One"/>
              </a:rPr>
              <a:t>)</a:t>
            </a:r>
          </a:p>
          <a:p>
            <a:pPr algn="l" marL="802923" indent="-401462" lvl="1">
              <a:lnSpc>
                <a:spcPts val="5206"/>
              </a:lnSpc>
              <a:buFont typeface="Arial"/>
              <a:buChar char="•"/>
            </a:pPr>
            <a:r>
              <a:rPr lang="en-US" sz="3718">
                <a:solidFill>
                  <a:srgbClr val="FFFFFF"/>
                </a:solidFill>
                <a:latin typeface="Lilita One"/>
              </a:rPr>
              <a:t>el archivo de estilos CSS (</a:t>
            </a:r>
            <a:r>
              <a:rPr lang="en-US" sz="3718">
                <a:solidFill>
                  <a:srgbClr val="FFFFFF"/>
                </a:solidFill>
                <a:latin typeface="Lilita One Semi-Bold"/>
              </a:rPr>
              <a:t>nombre-del-componente.component.css</a:t>
            </a:r>
            <a:r>
              <a:rPr lang="en-US" sz="3718">
                <a:solidFill>
                  <a:srgbClr val="FFFFFF"/>
                </a:solidFill>
                <a:latin typeface="Lilita One"/>
              </a:rPr>
              <a:t>)</a:t>
            </a:r>
          </a:p>
          <a:p>
            <a:pPr algn="l" marL="802923" indent="-401462" lvl="1">
              <a:lnSpc>
                <a:spcPts val="5206"/>
              </a:lnSpc>
              <a:buFont typeface="Arial"/>
              <a:buChar char="•"/>
            </a:pPr>
            <a:r>
              <a:rPr lang="en-US" sz="3718">
                <a:solidFill>
                  <a:srgbClr val="FFFFFF"/>
                </a:solidFill>
                <a:latin typeface="Lilita One"/>
              </a:rPr>
              <a:t>un archivo de prueba (</a:t>
            </a:r>
            <a:r>
              <a:rPr lang="en-US" sz="3718">
                <a:solidFill>
                  <a:srgbClr val="FFFFFF"/>
                </a:solidFill>
                <a:latin typeface="Lilita One Semi-Bold"/>
              </a:rPr>
              <a:t>nombre-del-componente.component.spec.ts</a:t>
            </a:r>
            <a:r>
              <a:rPr lang="en-US" sz="3718">
                <a:solidFill>
                  <a:srgbClr val="FFFFFF"/>
                </a:solidFill>
                <a:latin typeface="Lilita One"/>
              </a:rPr>
              <a: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475305" y="2635206"/>
            <a:ext cx="9337390" cy="7204081"/>
            <a:chOff x="0" y="0"/>
            <a:chExt cx="1507899" cy="1163390"/>
          </a:xfrm>
        </p:grpSpPr>
        <p:sp>
          <p:nvSpPr>
            <p:cNvPr name="Freeform 5" id="5"/>
            <p:cNvSpPr/>
            <p:nvPr/>
          </p:nvSpPr>
          <p:spPr>
            <a:xfrm flipH="false" flipV="false" rot="0">
              <a:off x="0" y="0"/>
              <a:ext cx="1507899" cy="1163390"/>
            </a:xfrm>
            <a:custGeom>
              <a:avLst/>
              <a:gdLst/>
              <a:ahLst/>
              <a:cxnLst/>
              <a:rect r="r" b="b" t="t" l="l"/>
              <a:pathLst>
                <a:path h="1163390" w="1507899">
                  <a:moveTo>
                    <a:pt x="42286" y="0"/>
                  </a:moveTo>
                  <a:lnTo>
                    <a:pt x="1465614" y="0"/>
                  </a:lnTo>
                  <a:cubicBezTo>
                    <a:pt x="1476829" y="0"/>
                    <a:pt x="1487584" y="4455"/>
                    <a:pt x="1495514" y="12385"/>
                  </a:cubicBezTo>
                  <a:cubicBezTo>
                    <a:pt x="1503444" y="20315"/>
                    <a:pt x="1507899" y="31071"/>
                    <a:pt x="1507899" y="42286"/>
                  </a:cubicBezTo>
                  <a:lnTo>
                    <a:pt x="1507899" y="1121105"/>
                  </a:lnTo>
                  <a:cubicBezTo>
                    <a:pt x="1507899" y="1144458"/>
                    <a:pt x="1488967" y="1163390"/>
                    <a:pt x="1465614" y="1163390"/>
                  </a:cubicBezTo>
                  <a:lnTo>
                    <a:pt x="42286" y="1163390"/>
                  </a:lnTo>
                  <a:cubicBezTo>
                    <a:pt x="31071" y="1163390"/>
                    <a:pt x="20315" y="1158935"/>
                    <a:pt x="12385" y="1151005"/>
                  </a:cubicBezTo>
                  <a:cubicBezTo>
                    <a:pt x="4455" y="1143075"/>
                    <a:pt x="0" y="1132320"/>
                    <a:pt x="0" y="1121105"/>
                  </a:cubicBezTo>
                  <a:lnTo>
                    <a:pt x="0" y="42286"/>
                  </a:lnTo>
                  <a:cubicBezTo>
                    <a:pt x="0" y="31071"/>
                    <a:pt x="4455" y="20315"/>
                    <a:pt x="12385" y="12385"/>
                  </a:cubicBezTo>
                  <a:cubicBezTo>
                    <a:pt x="20315" y="4455"/>
                    <a:pt x="31071" y="0"/>
                    <a:pt x="42286" y="0"/>
                  </a:cubicBezTo>
                  <a:close/>
                </a:path>
              </a:pathLst>
            </a:custGeom>
            <a:solidFill>
              <a:srgbClr val="1F1F1F"/>
            </a:solidFill>
          </p:spPr>
        </p:sp>
        <p:sp>
          <p:nvSpPr>
            <p:cNvPr name="TextBox 6" id="6"/>
            <p:cNvSpPr txBox="true"/>
            <p:nvPr/>
          </p:nvSpPr>
          <p:spPr>
            <a:xfrm>
              <a:off x="0" y="-19050"/>
              <a:ext cx="1507899" cy="1182440"/>
            </a:xfrm>
            <a:prstGeom prst="rect">
              <a:avLst/>
            </a:prstGeom>
          </p:spPr>
          <p:txBody>
            <a:bodyPr anchor="ctr" rtlCol="false" tIns="47625" lIns="47625" bIns="47625" rIns="47625"/>
            <a:lstStyle/>
            <a:p>
              <a:pPr algn="ctr">
                <a:lnSpc>
                  <a:spcPts val="2493"/>
                </a:lnSpc>
              </a:pPr>
            </a:p>
          </p:txBody>
        </p:sp>
      </p:grpSp>
      <p:grpSp>
        <p:nvGrpSpPr>
          <p:cNvPr name="Group 7" id="7"/>
          <p:cNvGrpSpPr/>
          <p:nvPr/>
        </p:nvGrpSpPr>
        <p:grpSpPr>
          <a:xfrm rot="0">
            <a:off x="5507698" y="2973266"/>
            <a:ext cx="322701" cy="3227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9" id="9"/>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6044359" y="2973266"/>
            <a:ext cx="322701" cy="3227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6584540" y="2973266"/>
            <a:ext cx="322701" cy="32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Freeform 16" id="16"/>
          <p:cNvSpPr/>
          <p:nvPr/>
        </p:nvSpPr>
        <p:spPr>
          <a:xfrm flipH="false" flipV="false" rot="0">
            <a:off x="5830399" y="3373050"/>
            <a:ext cx="7134188" cy="6381571"/>
          </a:xfrm>
          <a:custGeom>
            <a:avLst/>
            <a:gdLst/>
            <a:ahLst/>
            <a:cxnLst/>
            <a:rect r="r" b="b" t="t" l="l"/>
            <a:pathLst>
              <a:path h="6381571" w="7134188">
                <a:moveTo>
                  <a:pt x="0" y="0"/>
                </a:moveTo>
                <a:lnTo>
                  <a:pt x="7134189" y="0"/>
                </a:lnTo>
                <a:lnTo>
                  <a:pt x="7134189" y="6381570"/>
                </a:lnTo>
                <a:lnTo>
                  <a:pt x="0" y="6381570"/>
                </a:lnTo>
                <a:lnTo>
                  <a:pt x="0" y="0"/>
                </a:lnTo>
                <a:close/>
              </a:path>
            </a:pathLst>
          </a:custGeom>
          <a:blipFill>
            <a:blip r:embed="rId5"/>
            <a:stretch>
              <a:fillRect l="0" t="0" r="0" b="0"/>
            </a:stretch>
          </a:blipFill>
        </p:spPr>
      </p:sp>
      <p:sp>
        <p:nvSpPr>
          <p:cNvPr name="Freeform 17" id="17"/>
          <p:cNvSpPr/>
          <p:nvPr/>
        </p:nvSpPr>
        <p:spPr>
          <a:xfrm flipH="false" flipV="false" rot="0">
            <a:off x="11854545" y="9095619"/>
            <a:ext cx="6433455" cy="1191381"/>
          </a:xfrm>
          <a:custGeom>
            <a:avLst/>
            <a:gdLst/>
            <a:ahLst/>
            <a:cxnLst/>
            <a:rect r="r" b="b" t="t" l="l"/>
            <a:pathLst>
              <a:path h="1191381" w="6433455">
                <a:moveTo>
                  <a:pt x="0" y="0"/>
                </a:moveTo>
                <a:lnTo>
                  <a:pt x="6433455" y="0"/>
                </a:lnTo>
                <a:lnTo>
                  <a:pt x="6433455" y="1191381"/>
                </a:lnTo>
                <a:lnTo>
                  <a:pt x="0" y="1191381"/>
                </a:lnTo>
                <a:lnTo>
                  <a:pt x="0" y="0"/>
                </a:lnTo>
                <a:close/>
              </a:path>
            </a:pathLst>
          </a:custGeom>
          <a:blipFill>
            <a:blip r:embed="rId6"/>
            <a:stretch>
              <a:fillRect l="0" t="0" r="0" b="0"/>
            </a:stretch>
          </a:blipFill>
        </p:spPr>
      </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1043434"/>
            <a:ext cx="15307483"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Dosis Semi-Bold"/>
              </a:rPr>
              <a:t>COMPONENTE: controller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099891" y="3407789"/>
            <a:ext cx="12088217" cy="5387556"/>
            <a:chOff x="0" y="0"/>
            <a:chExt cx="1952132" cy="870039"/>
          </a:xfrm>
        </p:grpSpPr>
        <p:sp>
          <p:nvSpPr>
            <p:cNvPr name="Freeform 5" id="5"/>
            <p:cNvSpPr/>
            <p:nvPr/>
          </p:nvSpPr>
          <p:spPr>
            <a:xfrm flipH="false" flipV="false" rot="0">
              <a:off x="0" y="0"/>
              <a:ext cx="1952132" cy="870039"/>
            </a:xfrm>
            <a:custGeom>
              <a:avLst/>
              <a:gdLst/>
              <a:ahLst/>
              <a:cxnLst/>
              <a:rect r="r" b="b" t="t" l="l"/>
              <a:pathLst>
                <a:path h="870039" w="1952132">
                  <a:moveTo>
                    <a:pt x="32663" y="0"/>
                  </a:moveTo>
                  <a:lnTo>
                    <a:pt x="1919469" y="0"/>
                  </a:lnTo>
                  <a:cubicBezTo>
                    <a:pt x="1928132" y="0"/>
                    <a:pt x="1936440" y="3441"/>
                    <a:pt x="1942565" y="9567"/>
                  </a:cubicBezTo>
                  <a:cubicBezTo>
                    <a:pt x="1948691" y="15692"/>
                    <a:pt x="1952132" y="24000"/>
                    <a:pt x="1952132" y="32663"/>
                  </a:cubicBezTo>
                  <a:lnTo>
                    <a:pt x="1952132" y="837376"/>
                  </a:lnTo>
                  <a:cubicBezTo>
                    <a:pt x="1952132" y="855415"/>
                    <a:pt x="1937508" y="870039"/>
                    <a:pt x="1919469" y="870039"/>
                  </a:cubicBezTo>
                  <a:lnTo>
                    <a:pt x="32663" y="870039"/>
                  </a:lnTo>
                  <a:cubicBezTo>
                    <a:pt x="24000" y="870039"/>
                    <a:pt x="15692" y="866598"/>
                    <a:pt x="9567" y="860472"/>
                  </a:cubicBezTo>
                  <a:cubicBezTo>
                    <a:pt x="3441" y="854347"/>
                    <a:pt x="0" y="846039"/>
                    <a:pt x="0" y="837376"/>
                  </a:cubicBezTo>
                  <a:lnTo>
                    <a:pt x="0" y="32663"/>
                  </a:lnTo>
                  <a:cubicBezTo>
                    <a:pt x="0" y="24000"/>
                    <a:pt x="3441" y="15692"/>
                    <a:pt x="9567" y="9567"/>
                  </a:cubicBezTo>
                  <a:cubicBezTo>
                    <a:pt x="15692" y="3441"/>
                    <a:pt x="24000" y="0"/>
                    <a:pt x="32663" y="0"/>
                  </a:cubicBezTo>
                  <a:close/>
                </a:path>
              </a:pathLst>
            </a:custGeom>
            <a:solidFill>
              <a:srgbClr val="1F1F1F"/>
            </a:solidFill>
          </p:spPr>
        </p:sp>
        <p:sp>
          <p:nvSpPr>
            <p:cNvPr name="TextBox 6" id="6"/>
            <p:cNvSpPr txBox="true"/>
            <p:nvPr/>
          </p:nvSpPr>
          <p:spPr>
            <a:xfrm>
              <a:off x="0" y="-19050"/>
              <a:ext cx="1952132" cy="889089"/>
            </a:xfrm>
            <a:prstGeom prst="rect">
              <a:avLst/>
            </a:prstGeom>
          </p:spPr>
          <p:txBody>
            <a:bodyPr anchor="ctr" rtlCol="false" tIns="47625" lIns="47625" bIns="47625" rIns="47625"/>
            <a:lstStyle/>
            <a:p>
              <a:pPr algn="ctr">
                <a:lnSpc>
                  <a:spcPts val="2493"/>
                </a:lnSpc>
              </a:pPr>
            </a:p>
          </p:txBody>
        </p:sp>
      </p:grpSp>
      <p:grpSp>
        <p:nvGrpSpPr>
          <p:cNvPr name="Group 7" id="7"/>
          <p:cNvGrpSpPr/>
          <p:nvPr/>
        </p:nvGrpSpPr>
        <p:grpSpPr>
          <a:xfrm rot="0">
            <a:off x="4132285" y="3745849"/>
            <a:ext cx="322701" cy="3227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9" id="9"/>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4668945" y="3745849"/>
            <a:ext cx="322701" cy="3227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5209126" y="3745849"/>
            <a:ext cx="322701" cy="32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Freeform 16" id="16"/>
          <p:cNvSpPr/>
          <p:nvPr/>
        </p:nvSpPr>
        <p:spPr>
          <a:xfrm flipH="false" flipV="false" rot="0">
            <a:off x="11854545" y="9095619"/>
            <a:ext cx="6433455" cy="1191381"/>
          </a:xfrm>
          <a:custGeom>
            <a:avLst/>
            <a:gdLst/>
            <a:ahLst/>
            <a:cxnLst/>
            <a:rect r="r" b="b" t="t" l="l"/>
            <a:pathLst>
              <a:path h="1191381" w="6433455">
                <a:moveTo>
                  <a:pt x="0" y="0"/>
                </a:moveTo>
                <a:lnTo>
                  <a:pt x="6433455" y="0"/>
                </a:lnTo>
                <a:lnTo>
                  <a:pt x="6433455" y="1191381"/>
                </a:lnTo>
                <a:lnTo>
                  <a:pt x="0" y="1191381"/>
                </a:lnTo>
                <a:lnTo>
                  <a:pt x="0" y="0"/>
                </a:lnTo>
                <a:close/>
              </a:path>
            </a:pathLst>
          </a:custGeom>
          <a:blipFill>
            <a:blip r:embed="rId5"/>
            <a:stretch>
              <a:fillRect l="0" t="0" r="0" b="0"/>
            </a:stretch>
          </a:blipFill>
        </p:spPr>
      </p:sp>
      <p:sp>
        <p:nvSpPr>
          <p:cNvPr name="Freeform 17" id="17"/>
          <p:cNvSpPr/>
          <p:nvPr/>
        </p:nvSpPr>
        <p:spPr>
          <a:xfrm flipH="false" flipV="false" rot="0">
            <a:off x="3767590" y="4641163"/>
            <a:ext cx="10986492" cy="3417673"/>
          </a:xfrm>
          <a:custGeom>
            <a:avLst/>
            <a:gdLst/>
            <a:ahLst/>
            <a:cxnLst/>
            <a:rect r="r" b="b" t="t" l="l"/>
            <a:pathLst>
              <a:path h="3417673" w="10986492">
                <a:moveTo>
                  <a:pt x="0" y="0"/>
                </a:moveTo>
                <a:lnTo>
                  <a:pt x="10986492" y="0"/>
                </a:lnTo>
                <a:lnTo>
                  <a:pt x="10986492" y="3417674"/>
                </a:lnTo>
                <a:lnTo>
                  <a:pt x="0" y="3417674"/>
                </a:lnTo>
                <a:lnTo>
                  <a:pt x="0" y="0"/>
                </a:lnTo>
                <a:close/>
              </a:path>
            </a:pathLst>
          </a:custGeom>
          <a:blipFill>
            <a:blip r:embed="rId6"/>
            <a:stretch>
              <a:fillRect l="0" t="0" r="0" b="0"/>
            </a:stretch>
          </a:blipFill>
        </p:spPr>
      </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1630823"/>
            <a:ext cx="15307483"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Dosis Semi-Bold"/>
              </a:rPr>
              <a:t>COMPONENTE: plantilla HTML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099891" y="2938504"/>
            <a:ext cx="12088217" cy="6572889"/>
            <a:chOff x="0" y="0"/>
            <a:chExt cx="1952132" cy="1061459"/>
          </a:xfrm>
        </p:grpSpPr>
        <p:sp>
          <p:nvSpPr>
            <p:cNvPr name="Freeform 5" id="5"/>
            <p:cNvSpPr/>
            <p:nvPr/>
          </p:nvSpPr>
          <p:spPr>
            <a:xfrm flipH="false" flipV="false" rot="0">
              <a:off x="0" y="0"/>
              <a:ext cx="1952132" cy="1061459"/>
            </a:xfrm>
            <a:custGeom>
              <a:avLst/>
              <a:gdLst/>
              <a:ahLst/>
              <a:cxnLst/>
              <a:rect r="r" b="b" t="t" l="l"/>
              <a:pathLst>
                <a:path h="1061459" w="1952132">
                  <a:moveTo>
                    <a:pt x="32663" y="0"/>
                  </a:moveTo>
                  <a:lnTo>
                    <a:pt x="1919469" y="0"/>
                  </a:lnTo>
                  <a:cubicBezTo>
                    <a:pt x="1928132" y="0"/>
                    <a:pt x="1936440" y="3441"/>
                    <a:pt x="1942565" y="9567"/>
                  </a:cubicBezTo>
                  <a:cubicBezTo>
                    <a:pt x="1948691" y="15692"/>
                    <a:pt x="1952132" y="24000"/>
                    <a:pt x="1952132" y="32663"/>
                  </a:cubicBezTo>
                  <a:lnTo>
                    <a:pt x="1952132" y="1028796"/>
                  </a:lnTo>
                  <a:cubicBezTo>
                    <a:pt x="1952132" y="1037459"/>
                    <a:pt x="1948691" y="1045767"/>
                    <a:pt x="1942565" y="1051892"/>
                  </a:cubicBezTo>
                  <a:cubicBezTo>
                    <a:pt x="1936440" y="1058018"/>
                    <a:pt x="1928132" y="1061459"/>
                    <a:pt x="1919469" y="1061459"/>
                  </a:cubicBezTo>
                  <a:lnTo>
                    <a:pt x="32663" y="1061459"/>
                  </a:lnTo>
                  <a:cubicBezTo>
                    <a:pt x="24000" y="1061459"/>
                    <a:pt x="15692" y="1058018"/>
                    <a:pt x="9567" y="1051892"/>
                  </a:cubicBezTo>
                  <a:cubicBezTo>
                    <a:pt x="3441" y="1045767"/>
                    <a:pt x="0" y="1037459"/>
                    <a:pt x="0" y="1028796"/>
                  </a:cubicBezTo>
                  <a:lnTo>
                    <a:pt x="0" y="32663"/>
                  </a:lnTo>
                  <a:cubicBezTo>
                    <a:pt x="0" y="24000"/>
                    <a:pt x="3441" y="15692"/>
                    <a:pt x="9567" y="9567"/>
                  </a:cubicBezTo>
                  <a:cubicBezTo>
                    <a:pt x="15692" y="3441"/>
                    <a:pt x="24000" y="0"/>
                    <a:pt x="32663" y="0"/>
                  </a:cubicBezTo>
                  <a:close/>
                </a:path>
              </a:pathLst>
            </a:custGeom>
            <a:solidFill>
              <a:srgbClr val="1F1F1F"/>
            </a:solidFill>
          </p:spPr>
        </p:sp>
        <p:sp>
          <p:nvSpPr>
            <p:cNvPr name="TextBox 6" id="6"/>
            <p:cNvSpPr txBox="true"/>
            <p:nvPr/>
          </p:nvSpPr>
          <p:spPr>
            <a:xfrm>
              <a:off x="0" y="-19050"/>
              <a:ext cx="1952132" cy="1080509"/>
            </a:xfrm>
            <a:prstGeom prst="rect">
              <a:avLst/>
            </a:prstGeom>
          </p:spPr>
          <p:txBody>
            <a:bodyPr anchor="ctr" rtlCol="false" tIns="47625" lIns="47625" bIns="47625" rIns="47625"/>
            <a:lstStyle/>
            <a:p>
              <a:pPr algn="ctr">
                <a:lnSpc>
                  <a:spcPts val="2493"/>
                </a:lnSpc>
              </a:pPr>
            </a:p>
          </p:txBody>
        </p:sp>
      </p:grpSp>
      <p:grpSp>
        <p:nvGrpSpPr>
          <p:cNvPr name="Group 7" id="7"/>
          <p:cNvGrpSpPr/>
          <p:nvPr/>
        </p:nvGrpSpPr>
        <p:grpSpPr>
          <a:xfrm rot="0">
            <a:off x="4132285" y="3276564"/>
            <a:ext cx="322701" cy="3227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9" id="9"/>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4668945" y="3276564"/>
            <a:ext cx="322701" cy="3227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5209126" y="3276564"/>
            <a:ext cx="322701" cy="32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Freeform 16" id="16"/>
          <p:cNvSpPr/>
          <p:nvPr/>
        </p:nvSpPr>
        <p:spPr>
          <a:xfrm flipH="false" flipV="false" rot="0">
            <a:off x="4991646" y="3702170"/>
            <a:ext cx="8826303" cy="5519855"/>
          </a:xfrm>
          <a:custGeom>
            <a:avLst/>
            <a:gdLst/>
            <a:ahLst/>
            <a:cxnLst/>
            <a:rect r="r" b="b" t="t" l="l"/>
            <a:pathLst>
              <a:path h="5519855" w="8826303">
                <a:moveTo>
                  <a:pt x="0" y="0"/>
                </a:moveTo>
                <a:lnTo>
                  <a:pt x="8826303" y="0"/>
                </a:lnTo>
                <a:lnTo>
                  <a:pt x="8826303" y="5519855"/>
                </a:lnTo>
                <a:lnTo>
                  <a:pt x="0" y="5519855"/>
                </a:lnTo>
                <a:lnTo>
                  <a:pt x="0" y="0"/>
                </a:lnTo>
                <a:close/>
              </a:path>
            </a:pathLst>
          </a:custGeom>
          <a:blipFill>
            <a:blip r:embed="rId5"/>
            <a:stretch>
              <a:fillRect l="0" t="0" r="0" b="0"/>
            </a:stretch>
          </a:blipFill>
        </p:spPr>
      </p:sp>
      <p:sp>
        <p:nvSpPr>
          <p:cNvPr name="Freeform 17" id="17"/>
          <p:cNvSpPr/>
          <p:nvPr/>
        </p:nvSpPr>
        <p:spPr>
          <a:xfrm flipH="false" flipV="false" rot="0">
            <a:off x="11854545" y="9095619"/>
            <a:ext cx="6433455" cy="1191381"/>
          </a:xfrm>
          <a:custGeom>
            <a:avLst/>
            <a:gdLst/>
            <a:ahLst/>
            <a:cxnLst/>
            <a:rect r="r" b="b" t="t" l="l"/>
            <a:pathLst>
              <a:path h="1191381" w="6433455">
                <a:moveTo>
                  <a:pt x="0" y="0"/>
                </a:moveTo>
                <a:lnTo>
                  <a:pt x="6433455" y="0"/>
                </a:lnTo>
                <a:lnTo>
                  <a:pt x="6433455" y="1191381"/>
                </a:lnTo>
                <a:lnTo>
                  <a:pt x="0" y="1191381"/>
                </a:lnTo>
                <a:lnTo>
                  <a:pt x="0" y="0"/>
                </a:lnTo>
                <a:close/>
              </a:path>
            </a:pathLst>
          </a:custGeom>
          <a:blipFill>
            <a:blip r:embed="rId6"/>
            <a:stretch>
              <a:fillRect l="0" t="0" r="0" b="0"/>
            </a:stretch>
          </a:blipFill>
        </p:spPr>
      </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1341455"/>
            <a:ext cx="15307483"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Dosis Semi-Bold"/>
              </a:rPr>
              <a:t>COMPONENTE: estilos CSS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475305" y="2635206"/>
            <a:ext cx="9337390" cy="7204081"/>
            <a:chOff x="0" y="0"/>
            <a:chExt cx="1507899" cy="1163390"/>
          </a:xfrm>
        </p:grpSpPr>
        <p:sp>
          <p:nvSpPr>
            <p:cNvPr name="Freeform 5" id="5"/>
            <p:cNvSpPr/>
            <p:nvPr/>
          </p:nvSpPr>
          <p:spPr>
            <a:xfrm flipH="false" flipV="false" rot="0">
              <a:off x="0" y="0"/>
              <a:ext cx="1507899" cy="1163390"/>
            </a:xfrm>
            <a:custGeom>
              <a:avLst/>
              <a:gdLst/>
              <a:ahLst/>
              <a:cxnLst/>
              <a:rect r="r" b="b" t="t" l="l"/>
              <a:pathLst>
                <a:path h="1163390" w="1507899">
                  <a:moveTo>
                    <a:pt x="42286" y="0"/>
                  </a:moveTo>
                  <a:lnTo>
                    <a:pt x="1465614" y="0"/>
                  </a:lnTo>
                  <a:cubicBezTo>
                    <a:pt x="1476829" y="0"/>
                    <a:pt x="1487584" y="4455"/>
                    <a:pt x="1495514" y="12385"/>
                  </a:cubicBezTo>
                  <a:cubicBezTo>
                    <a:pt x="1503444" y="20315"/>
                    <a:pt x="1507899" y="31071"/>
                    <a:pt x="1507899" y="42286"/>
                  </a:cubicBezTo>
                  <a:lnTo>
                    <a:pt x="1507899" y="1121105"/>
                  </a:lnTo>
                  <a:cubicBezTo>
                    <a:pt x="1507899" y="1144458"/>
                    <a:pt x="1488967" y="1163390"/>
                    <a:pt x="1465614" y="1163390"/>
                  </a:cubicBezTo>
                  <a:lnTo>
                    <a:pt x="42286" y="1163390"/>
                  </a:lnTo>
                  <a:cubicBezTo>
                    <a:pt x="31071" y="1163390"/>
                    <a:pt x="20315" y="1158935"/>
                    <a:pt x="12385" y="1151005"/>
                  </a:cubicBezTo>
                  <a:cubicBezTo>
                    <a:pt x="4455" y="1143075"/>
                    <a:pt x="0" y="1132320"/>
                    <a:pt x="0" y="1121105"/>
                  </a:cubicBezTo>
                  <a:lnTo>
                    <a:pt x="0" y="42286"/>
                  </a:lnTo>
                  <a:cubicBezTo>
                    <a:pt x="0" y="31071"/>
                    <a:pt x="4455" y="20315"/>
                    <a:pt x="12385" y="12385"/>
                  </a:cubicBezTo>
                  <a:cubicBezTo>
                    <a:pt x="20315" y="4455"/>
                    <a:pt x="31071" y="0"/>
                    <a:pt x="42286" y="0"/>
                  </a:cubicBezTo>
                  <a:close/>
                </a:path>
              </a:pathLst>
            </a:custGeom>
            <a:solidFill>
              <a:srgbClr val="1F1F1F"/>
            </a:solidFill>
          </p:spPr>
        </p:sp>
        <p:sp>
          <p:nvSpPr>
            <p:cNvPr name="TextBox 6" id="6"/>
            <p:cNvSpPr txBox="true"/>
            <p:nvPr/>
          </p:nvSpPr>
          <p:spPr>
            <a:xfrm>
              <a:off x="0" y="-19050"/>
              <a:ext cx="1507899" cy="1182440"/>
            </a:xfrm>
            <a:prstGeom prst="rect">
              <a:avLst/>
            </a:prstGeom>
          </p:spPr>
          <p:txBody>
            <a:bodyPr anchor="ctr" rtlCol="false" tIns="47625" lIns="47625" bIns="47625" rIns="47625"/>
            <a:lstStyle/>
            <a:p>
              <a:pPr algn="ctr">
                <a:lnSpc>
                  <a:spcPts val="2493"/>
                </a:lnSpc>
              </a:pPr>
            </a:p>
          </p:txBody>
        </p:sp>
      </p:grpSp>
      <p:sp>
        <p:nvSpPr>
          <p:cNvPr name="Freeform 7" id="7"/>
          <p:cNvSpPr/>
          <p:nvPr/>
        </p:nvSpPr>
        <p:spPr>
          <a:xfrm flipH="false" flipV="false" rot="0">
            <a:off x="5082919" y="3124843"/>
            <a:ext cx="8291495" cy="6566466"/>
          </a:xfrm>
          <a:custGeom>
            <a:avLst/>
            <a:gdLst/>
            <a:ahLst/>
            <a:cxnLst/>
            <a:rect r="r" b="b" t="t" l="l"/>
            <a:pathLst>
              <a:path h="6566466" w="8291495">
                <a:moveTo>
                  <a:pt x="0" y="0"/>
                </a:moveTo>
                <a:lnTo>
                  <a:pt x="8291495" y="0"/>
                </a:lnTo>
                <a:lnTo>
                  <a:pt x="8291495" y="6566467"/>
                </a:lnTo>
                <a:lnTo>
                  <a:pt x="0" y="6566467"/>
                </a:lnTo>
                <a:lnTo>
                  <a:pt x="0" y="0"/>
                </a:lnTo>
                <a:close/>
              </a:path>
            </a:pathLst>
          </a:custGeom>
          <a:blipFill>
            <a:blip r:embed="rId5"/>
            <a:stretch>
              <a:fillRect l="0" t="0" r="0" b="0"/>
            </a:stretch>
          </a:blipFill>
        </p:spPr>
      </p:sp>
      <p:grpSp>
        <p:nvGrpSpPr>
          <p:cNvPr name="Group 8" id="8"/>
          <p:cNvGrpSpPr/>
          <p:nvPr/>
        </p:nvGrpSpPr>
        <p:grpSpPr>
          <a:xfrm rot="0">
            <a:off x="5507698" y="2973266"/>
            <a:ext cx="322701" cy="3227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0" id="10"/>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1" id="11"/>
          <p:cNvGrpSpPr/>
          <p:nvPr/>
        </p:nvGrpSpPr>
        <p:grpSpPr>
          <a:xfrm rot="0">
            <a:off x="6044359" y="2973266"/>
            <a:ext cx="322701" cy="32270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3" id="13"/>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4" id="14"/>
          <p:cNvGrpSpPr/>
          <p:nvPr/>
        </p:nvGrpSpPr>
        <p:grpSpPr>
          <a:xfrm rot="0">
            <a:off x="6584540" y="2973266"/>
            <a:ext cx="322701" cy="32270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6" id="16"/>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Freeform 17" id="17"/>
          <p:cNvSpPr/>
          <p:nvPr/>
        </p:nvSpPr>
        <p:spPr>
          <a:xfrm flipH="false" flipV="false" rot="0">
            <a:off x="11854545" y="9095619"/>
            <a:ext cx="6433455" cy="1191381"/>
          </a:xfrm>
          <a:custGeom>
            <a:avLst/>
            <a:gdLst/>
            <a:ahLst/>
            <a:cxnLst/>
            <a:rect r="r" b="b" t="t" l="l"/>
            <a:pathLst>
              <a:path h="1191381" w="6433455">
                <a:moveTo>
                  <a:pt x="0" y="0"/>
                </a:moveTo>
                <a:lnTo>
                  <a:pt x="6433455" y="0"/>
                </a:lnTo>
                <a:lnTo>
                  <a:pt x="6433455" y="1191381"/>
                </a:lnTo>
                <a:lnTo>
                  <a:pt x="0" y="1191381"/>
                </a:lnTo>
                <a:lnTo>
                  <a:pt x="0" y="0"/>
                </a:lnTo>
                <a:close/>
              </a:path>
            </a:pathLst>
          </a:custGeom>
          <a:blipFill>
            <a:blip r:embed="rId6"/>
            <a:stretch>
              <a:fillRect l="0" t="0" r="0" b="0"/>
            </a:stretch>
          </a:blipFill>
        </p:spPr>
      </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1043434"/>
            <a:ext cx="15307483"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Dosis Semi-Bold"/>
              </a:rPr>
              <a:t>COMPONENTE: pruebas SPEC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938212" y="4339167"/>
            <a:ext cx="16411575" cy="3983434"/>
            <a:chOff x="0" y="0"/>
            <a:chExt cx="4322390" cy="1049135"/>
          </a:xfrm>
        </p:grpSpPr>
        <p:sp>
          <p:nvSpPr>
            <p:cNvPr name="Freeform 7" id="7"/>
            <p:cNvSpPr/>
            <p:nvPr/>
          </p:nvSpPr>
          <p:spPr>
            <a:xfrm flipH="false" flipV="false" rot="0">
              <a:off x="0" y="0"/>
              <a:ext cx="4322390" cy="1049135"/>
            </a:xfrm>
            <a:custGeom>
              <a:avLst/>
              <a:gdLst/>
              <a:ahLst/>
              <a:cxnLst/>
              <a:rect r="r" b="b" t="t" l="l"/>
              <a:pathLst>
                <a:path h="1049135" w="4322390">
                  <a:moveTo>
                    <a:pt x="24059" y="0"/>
                  </a:moveTo>
                  <a:lnTo>
                    <a:pt x="4298331" y="0"/>
                  </a:lnTo>
                  <a:cubicBezTo>
                    <a:pt x="4304712" y="0"/>
                    <a:pt x="4310831" y="2535"/>
                    <a:pt x="4315344" y="7047"/>
                  </a:cubicBezTo>
                  <a:cubicBezTo>
                    <a:pt x="4319855" y="11558"/>
                    <a:pt x="4322390" y="17678"/>
                    <a:pt x="4322390" y="24059"/>
                  </a:cubicBezTo>
                  <a:lnTo>
                    <a:pt x="4322390" y="1025076"/>
                  </a:lnTo>
                  <a:cubicBezTo>
                    <a:pt x="4322390" y="1031457"/>
                    <a:pt x="4319855" y="1037577"/>
                    <a:pt x="4315344" y="1042088"/>
                  </a:cubicBezTo>
                  <a:cubicBezTo>
                    <a:pt x="4310831" y="1046600"/>
                    <a:pt x="4304712" y="1049135"/>
                    <a:pt x="4298331" y="1049135"/>
                  </a:cubicBezTo>
                  <a:lnTo>
                    <a:pt x="24059" y="1049135"/>
                  </a:lnTo>
                  <a:cubicBezTo>
                    <a:pt x="17678" y="1049135"/>
                    <a:pt x="11558" y="1046600"/>
                    <a:pt x="7047" y="1042088"/>
                  </a:cubicBezTo>
                  <a:cubicBezTo>
                    <a:pt x="2535" y="1037577"/>
                    <a:pt x="0" y="1031457"/>
                    <a:pt x="0" y="1025076"/>
                  </a:cubicBezTo>
                  <a:lnTo>
                    <a:pt x="0" y="24059"/>
                  </a:lnTo>
                  <a:cubicBezTo>
                    <a:pt x="0" y="17678"/>
                    <a:pt x="2535" y="11558"/>
                    <a:pt x="7047" y="7047"/>
                  </a:cubicBezTo>
                  <a:cubicBezTo>
                    <a:pt x="11558" y="2535"/>
                    <a:pt x="17678" y="0"/>
                    <a:pt x="24059" y="0"/>
                  </a:cubicBezTo>
                  <a:close/>
                </a:path>
              </a:pathLst>
            </a:custGeom>
            <a:solidFill>
              <a:srgbClr val="000000">
                <a:alpha val="60000"/>
              </a:srgbClr>
            </a:solidFill>
          </p:spPr>
        </p:sp>
        <p:sp>
          <p:nvSpPr>
            <p:cNvPr name="TextBox 8" id="8"/>
            <p:cNvSpPr txBox="true"/>
            <p:nvPr/>
          </p:nvSpPr>
          <p:spPr>
            <a:xfrm>
              <a:off x="0" y="-38100"/>
              <a:ext cx="4322390" cy="1087235"/>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1490258" y="1835642"/>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ENLACES DE DATOS:</a:t>
            </a:r>
          </a:p>
        </p:txBody>
      </p:sp>
      <p:sp>
        <p:nvSpPr>
          <p:cNvPr name="TextBox 10" id="10"/>
          <p:cNvSpPr txBox="true"/>
          <p:nvPr/>
        </p:nvSpPr>
        <p:spPr>
          <a:xfrm rot="0">
            <a:off x="1195586" y="4496369"/>
            <a:ext cx="15896828" cy="3489325"/>
          </a:xfrm>
          <a:prstGeom prst="rect">
            <a:avLst/>
          </a:prstGeom>
        </p:spPr>
        <p:txBody>
          <a:bodyPr anchor="t" rtlCol="false" tIns="0" lIns="0" bIns="0" rIns="0">
            <a:spAutoFit/>
          </a:bodyPr>
          <a:lstStyle/>
          <a:p>
            <a:pPr algn="ctr">
              <a:lnSpc>
                <a:spcPts val="5599"/>
              </a:lnSpc>
            </a:pPr>
            <a:r>
              <a:rPr lang="en-US" sz="3999">
                <a:solidFill>
                  <a:srgbClr val="FFFFFF"/>
                </a:solidFill>
                <a:latin typeface="Dosis Semi-Bold"/>
              </a:rPr>
              <a:t>Se refiere a la capacidad de conectar y sincronizar automáticamente los datos entre el modelo (que representa el estado de la aplicación) y la vista (la interfaz de usuario que muestra esos datos). El enlace de datos es una característica fundamental que permite que los cambios en el modelo se reflejen automáticamente en la vista y viceversa, sin necesidad de intervención manual.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3375373" y="1542954"/>
            <a:ext cx="4383329" cy="4084466"/>
          </a:xfrm>
          <a:custGeom>
            <a:avLst/>
            <a:gdLst/>
            <a:ahLst/>
            <a:cxnLst/>
            <a:rect r="r" b="b" t="t" l="l"/>
            <a:pathLst>
              <a:path h="4084466" w="4383329">
                <a:moveTo>
                  <a:pt x="0" y="0"/>
                </a:moveTo>
                <a:lnTo>
                  <a:pt x="4383330" y="0"/>
                </a:lnTo>
                <a:lnTo>
                  <a:pt x="4383330" y="4084466"/>
                </a:lnTo>
                <a:lnTo>
                  <a:pt x="0" y="4084466"/>
                </a:lnTo>
                <a:lnTo>
                  <a:pt x="0" y="0"/>
                </a:lnTo>
                <a:close/>
              </a:path>
            </a:pathLst>
          </a:custGeom>
          <a:blipFill>
            <a:blip r:embed="rId6"/>
            <a:stretch>
              <a:fillRect l="0" t="0" r="0" b="0"/>
            </a:stretch>
          </a:blipFill>
        </p:spPr>
      </p:sp>
      <p:sp>
        <p:nvSpPr>
          <p:cNvPr name="Freeform 6" id="6"/>
          <p:cNvSpPr/>
          <p:nvPr/>
        </p:nvSpPr>
        <p:spPr>
          <a:xfrm flipH="false" flipV="false" rot="0">
            <a:off x="9747051" y="752500"/>
            <a:ext cx="7588954" cy="4642405"/>
          </a:xfrm>
          <a:custGeom>
            <a:avLst/>
            <a:gdLst/>
            <a:ahLst/>
            <a:cxnLst/>
            <a:rect r="r" b="b" t="t" l="l"/>
            <a:pathLst>
              <a:path h="4642405" w="7588954">
                <a:moveTo>
                  <a:pt x="0" y="0"/>
                </a:moveTo>
                <a:lnTo>
                  <a:pt x="7588954" y="0"/>
                </a:lnTo>
                <a:lnTo>
                  <a:pt x="7588954" y="4642405"/>
                </a:lnTo>
                <a:lnTo>
                  <a:pt x="0" y="4642405"/>
                </a:lnTo>
                <a:lnTo>
                  <a:pt x="0" y="0"/>
                </a:lnTo>
                <a:close/>
              </a:path>
            </a:pathLst>
          </a:custGeom>
          <a:blipFill>
            <a:blip r:embed="rId7"/>
            <a:stretch>
              <a:fillRect l="0" t="0" r="0" b="0"/>
            </a:stretch>
          </a:blipFill>
        </p:spPr>
      </p:sp>
      <p:sp>
        <p:nvSpPr>
          <p:cNvPr name="Freeform 7" id="7"/>
          <p:cNvSpPr/>
          <p:nvPr/>
        </p:nvSpPr>
        <p:spPr>
          <a:xfrm flipH="false" flipV="false" rot="0">
            <a:off x="1028700" y="6099082"/>
            <a:ext cx="8207296" cy="3920245"/>
          </a:xfrm>
          <a:custGeom>
            <a:avLst/>
            <a:gdLst/>
            <a:ahLst/>
            <a:cxnLst/>
            <a:rect r="r" b="b" t="t" l="l"/>
            <a:pathLst>
              <a:path h="3920245" w="8207296">
                <a:moveTo>
                  <a:pt x="0" y="0"/>
                </a:moveTo>
                <a:lnTo>
                  <a:pt x="8207296" y="0"/>
                </a:lnTo>
                <a:lnTo>
                  <a:pt x="8207296" y="3920245"/>
                </a:lnTo>
                <a:lnTo>
                  <a:pt x="0" y="3920245"/>
                </a:lnTo>
                <a:lnTo>
                  <a:pt x="0" y="0"/>
                </a:lnTo>
                <a:close/>
              </a:path>
            </a:pathLst>
          </a:custGeom>
          <a:blipFill>
            <a:blip r:embed="rId8"/>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45924" y="3763122"/>
            <a:ext cx="17320298" cy="5110652"/>
            <a:chOff x="0" y="0"/>
            <a:chExt cx="4561725" cy="1346015"/>
          </a:xfrm>
        </p:grpSpPr>
        <p:sp>
          <p:nvSpPr>
            <p:cNvPr name="Freeform 5" id="5"/>
            <p:cNvSpPr/>
            <p:nvPr/>
          </p:nvSpPr>
          <p:spPr>
            <a:xfrm flipH="false" flipV="false" rot="0">
              <a:off x="0" y="0"/>
              <a:ext cx="4561725" cy="1346015"/>
            </a:xfrm>
            <a:custGeom>
              <a:avLst/>
              <a:gdLst/>
              <a:ahLst/>
              <a:cxnLst/>
              <a:rect r="r" b="b" t="t" l="l"/>
              <a:pathLst>
                <a:path h="1346015" w="4561725">
                  <a:moveTo>
                    <a:pt x="22796" y="0"/>
                  </a:moveTo>
                  <a:lnTo>
                    <a:pt x="4538928" y="0"/>
                  </a:lnTo>
                  <a:cubicBezTo>
                    <a:pt x="4551518" y="0"/>
                    <a:pt x="4561725" y="10206"/>
                    <a:pt x="4561725" y="22796"/>
                  </a:cubicBezTo>
                  <a:lnTo>
                    <a:pt x="4561725" y="1323219"/>
                  </a:lnTo>
                  <a:cubicBezTo>
                    <a:pt x="4561725" y="1335809"/>
                    <a:pt x="4551518" y="1346015"/>
                    <a:pt x="4538928" y="1346015"/>
                  </a:cubicBezTo>
                  <a:lnTo>
                    <a:pt x="22796" y="1346015"/>
                  </a:lnTo>
                  <a:cubicBezTo>
                    <a:pt x="10206" y="1346015"/>
                    <a:pt x="0" y="1335809"/>
                    <a:pt x="0" y="1323219"/>
                  </a:cubicBezTo>
                  <a:lnTo>
                    <a:pt x="0" y="22796"/>
                  </a:lnTo>
                  <a:cubicBezTo>
                    <a:pt x="0" y="10206"/>
                    <a:pt x="10206" y="0"/>
                    <a:pt x="22796" y="0"/>
                  </a:cubicBezTo>
                  <a:close/>
                </a:path>
              </a:pathLst>
            </a:custGeom>
            <a:solidFill>
              <a:srgbClr val="000000">
                <a:alpha val="60000"/>
              </a:srgbClr>
            </a:solidFill>
          </p:spPr>
        </p:sp>
        <p:sp>
          <p:nvSpPr>
            <p:cNvPr name="TextBox 6" id="6"/>
            <p:cNvSpPr txBox="true"/>
            <p:nvPr/>
          </p:nvSpPr>
          <p:spPr>
            <a:xfrm>
              <a:off x="0" y="-38100"/>
              <a:ext cx="4561725" cy="1384115"/>
            </a:xfrm>
            <a:prstGeom prst="rect">
              <a:avLst/>
            </a:prstGeom>
          </p:spPr>
          <p:txBody>
            <a:bodyPr anchor="ctr" rtlCol="false" tIns="50800" lIns="50800" bIns="50800" rIns="50800"/>
            <a:lstStyle/>
            <a:p>
              <a:pPr algn="ctr">
                <a:lnSpc>
                  <a:spcPts val="2996"/>
                </a:lnSpc>
              </a:pPr>
            </a:p>
          </p:txBody>
        </p:sp>
      </p:grpSp>
      <p:sp>
        <p:nvSpPr>
          <p:cNvPr name="Freeform 7" id="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1490258" y="1389517"/>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ENLACES DE DATOS:</a:t>
            </a:r>
          </a:p>
        </p:txBody>
      </p:sp>
      <p:sp>
        <p:nvSpPr>
          <p:cNvPr name="TextBox 10" id="10"/>
          <p:cNvSpPr txBox="true"/>
          <p:nvPr/>
        </p:nvSpPr>
        <p:spPr>
          <a:xfrm rot="0">
            <a:off x="421778" y="4323500"/>
            <a:ext cx="17444445" cy="3913696"/>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Conexión Automática: Sincroniza datos entre el modelo y la vista.</a:t>
            </a:r>
          </a:p>
          <a:p>
            <a:pPr algn="l" marL="802923" indent="-401462" lvl="1">
              <a:lnSpc>
                <a:spcPts val="5206"/>
              </a:lnSpc>
              <a:buFont typeface="Arial"/>
              <a:buChar char="•"/>
            </a:pPr>
            <a:r>
              <a:rPr lang="en-US" sz="3718">
                <a:solidFill>
                  <a:srgbClr val="FFFFFF"/>
                </a:solidFill>
                <a:latin typeface="Lilita One"/>
              </a:rPr>
              <a:t>Unidireccional: Los cambios en el modelo se reflejan en la vista.</a:t>
            </a:r>
          </a:p>
          <a:p>
            <a:pPr algn="l" marL="802923" indent="-401462" lvl="1">
              <a:lnSpc>
                <a:spcPts val="5206"/>
              </a:lnSpc>
              <a:buFont typeface="Arial"/>
              <a:buChar char="•"/>
            </a:pPr>
            <a:r>
              <a:rPr lang="en-US" sz="3718">
                <a:solidFill>
                  <a:srgbClr val="FFFFFF"/>
                </a:solidFill>
                <a:latin typeface="Lilita One"/>
              </a:rPr>
              <a:t>Bidireccional: Cambios en la vista actualizan el modelo (por ejemplo, formularios).</a:t>
            </a:r>
          </a:p>
          <a:p>
            <a:pPr algn="l" marL="802923" indent="-401462" lvl="1">
              <a:lnSpc>
                <a:spcPts val="5206"/>
              </a:lnSpc>
              <a:buFont typeface="Arial"/>
              <a:buChar char="•"/>
            </a:pPr>
            <a:r>
              <a:rPr lang="en-US" sz="3718">
                <a:solidFill>
                  <a:srgbClr val="FFFFFF"/>
                </a:solidFill>
                <a:latin typeface="Lilita One"/>
              </a:rPr>
              <a:t>Reactivo: Utiliza Observables para actualizaciones en tiempo real.</a:t>
            </a:r>
          </a:p>
          <a:p>
            <a:pPr algn="l" marL="802923" indent="-401462" lvl="1">
              <a:lnSpc>
                <a:spcPts val="5206"/>
              </a:lnSpc>
              <a:buFont typeface="Arial"/>
              <a:buChar char="•"/>
            </a:pPr>
            <a:r>
              <a:rPr lang="en-US" sz="3718">
                <a:solidFill>
                  <a:srgbClr val="FFFFFF"/>
                </a:solidFill>
                <a:latin typeface="Lilita One"/>
              </a:rPr>
              <a:t>Simplifica Interacción: Facilita la creación de aplicaciones interactivas.</a:t>
            </a:r>
          </a:p>
          <a:p>
            <a:pPr algn="l" marL="802923" indent="-401462" lvl="1">
              <a:lnSpc>
                <a:spcPts val="5206"/>
              </a:lnSpc>
              <a:buFont typeface="Arial"/>
              <a:buChar char="•"/>
            </a:pPr>
            <a:r>
              <a:rPr lang="en-US" sz="3718">
                <a:solidFill>
                  <a:srgbClr val="FFFFFF"/>
                </a:solidFill>
                <a:latin typeface="Lilita One"/>
              </a:rPr>
              <a:t>Automatiza Actualizaciones: Cambios se reflejan sin intervención manual.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2536241" y="1782982"/>
            <a:ext cx="13215519" cy="6721035"/>
          </a:xfrm>
          <a:custGeom>
            <a:avLst/>
            <a:gdLst/>
            <a:ahLst/>
            <a:cxnLst/>
            <a:rect r="r" b="b" t="t" l="l"/>
            <a:pathLst>
              <a:path h="6721035" w="13215519">
                <a:moveTo>
                  <a:pt x="0" y="0"/>
                </a:moveTo>
                <a:lnTo>
                  <a:pt x="13215518" y="0"/>
                </a:lnTo>
                <a:lnTo>
                  <a:pt x="13215518" y="6721036"/>
                </a:lnTo>
                <a:lnTo>
                  <a:pt x="0" y="672103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951694" y="2695493"/>
            <a:ext cx="8384612" cy="7092765"/>
            <a:chOff x="0" y="0"/>
            <a:chExt cx="1187637" cy="1004654"/>
          </a:xfrm>
        </p:grpSpPr>
        <p:sp>
          <p:nvSpPr>
            <p:cNvPr name="Freeform 5" id="5"/>
            <p:cNvSpPr/>
            <p:nvPr/>
          </p:nvSpPr>
          <p:spPr>
            <a:xfrm flipH="false" flipV="false" rot="0">
              <a:off x="0" y="0"/>
              <a:ext cx="1187637" cy="1004654"/>
            </a:xfrm>
            <a:custGeom>
              <a:avLst/>
              <a:gdLst/>
              <a:ahLst/>
              <a:cxnLst/>
              <a:rect r="r" b="b" t="t" l="l"/>
              <a:pathLst>
                <a:path h="1004654" w="1187637">
                  <a:moveTo>
                    <a:pt x="47091" y="0"/>
                  </a:moveTo>
                  <a:lnTo>
                    <a:pt x="1140547" y="0"/>
                  </a:lnTo>
                  <a:cubicBezTo>
                    <a:pt x="1166554" y="0"/>
                    <a:pt x="1187637" y="21083"/>
                    <a:pt x="1187637" y="47091"/>
                  </a:cubicBezTo>
                  <a:lnTo>
                    <a:pt x="1187637" y="957563"/>
                  </a:lnTo>
                  <a:cubicBezTo>
                    <a:pt x="1187637" y="983571"/>
                    <a:pt x="1166554" y="1004654"/>
                    <a:pt x="1140547" y="1004654"/>
                  </a:cubicBezTo>
                  <a:lnTo>
                    <a:pt x="47091" y="1004654"/>
                  </a:lnTo>
                  <a:cubicBezTo>
                    <a:pt x="21083" y="1004654"/>
                    <a:pt x="0" y="983571"/>
                    <a:pt x="0" y="957563"/>
                  </a:cubicBezTo>
                  <a:lnTo>
                    <a:pt x="0" y="47091"/>
                  </a:lnTo>
                  <a:cubicBezTo>
                    <a:pt x="0" y="21083"/>
                    <a:pt x="21083" y="0"/>
                    <a:pt x="47091" y="0"/>
                  </a:cubicBezTo>
                  <a:close/>
                </a:path>
              </a:pathLst>
            </a:custGeom>
            <a:solidFill>
              <a:srgbClr val="1F1F1F"/>
            </a:solidFill>
          </p:spPr>
        </p:sp>
        <p:sp>
          <p:nvSpPr>
            <p:cNvPr name="TextBox 6" id="6"/>
            <p:cNvSpPr txBox="true"/>
            <p:nvPr/>
          </p:nvSpPr>
          <p:spPr>
            <a:xfrm>
              <a:off x="0" y="-19050"/>
              <a:ext cx="1187637" cy="1023704"/>
            </a:xfrm>
            <a:prstGeom prst="rect">
              <a:avLst/>
            </a:prstGeom>
          </p:spPr>
          <p:txBody>
            <a:bodyPr anchor="ctr" rtlCol="false" tIns="47625" lIns="47625" bIns="47625" rIns="47625"/>
            <a:lstStyle/>
            <a:p>
              <a:pPr algn="ctr">
                <a:lnSpc>
                  <a:spcPts val="2493"/>
                </a:lnSpc>
              </a:pPr>
            </a:p>
          </p:txBody>
        </p:sp>
      </p:grpSp>
      <p:grpSp>
        <p:nvGrpSpPr>
          <p:cNvPr name="Group 7" id="7"/>
          <p:cNvGrpSpPr/>
          <p:nvPr/>
        </p:nvGrpSpPr>
        <p:grpSpPr>
          <a:xfrm rot="0">
            <a:off x="6125020" y="3080918"/>
            <a:ext cx="317500" cy="3175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9" id="9"/>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6656235" y="3080918"/>
            <a:ext cx="317500" cy="3175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7187710" y="3080918"/>
            <a:ext cx="317500" cy="3175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Freeform 16" id="16"/>
          <p:cNvSpPr/>
          <p:nvPr/>
        </p:nvSpPr>
        <p:spPr>
          <a:xfrm flipH="false" flipV="false" rot="0">
            <a:off x="6283770" y="3529458"/>
            <a:ext cx="5811263" cy="6143079"/>
          </a:xfrm>
          <a:custGeom>
            <a:avLst/>
            <a:gdLst/>
            <a:ahLst/>
            <a:cxnLst/>
            <a:rect r="r" b="b" t="t" l="l"/>
            <a:pathLst>
              <a:path h="6143079" w="5811263">
                <a:moveTo>
                  <a:pt x="0" y="0"/>
                </a:moveTo>
                <a:lnTo>
                  <a:pt x="5811263" y="0"/>
                </a:lnTo>
                <a:lnTo>
                  <a:pt x="5811263" y="6143079"/>
                </a:lnTo>
                <a:lnTo>
                  <a:pt x="0" y="6143079"/>
                </a:lnTo>
                <a:lnTo>
                  <a:pt x="0" y="0"/>
                </a:lnTo>
                <a:close/>
              </a:path>
            </a:pathLst>
          </a:custGeom>
          <a:blipFill>
            <a:blip r:embed="rId5"/>
            <a:stretch>
              <a:fillRect l="0" t="0" r="0" b="0"/>
            </a:stretch>
          </a:blipFill>
        </p:spPr>
      </p:sp>
      <p:sp>
        <p:nvSpPr>
          <p:cNvPr name="Freeform 17" id="1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937601"/>
            <a:ext cx="15307483"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Dosis Semi-Bold"/>
              </a:rPr>
              <a:t>ENLACE DE DATOS: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1490258" y="2760607"/>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REQUERIMIENTOS:</a:t>
            </a:r>
          </a:p>
        </p:txBody>
      </p:sp>
      <p:grpSp>
        <p:nvGrpSpPr>
          <p:cNvPr name="Group 6" id="6"/>
          <p:cNvGrpSpPr/>
          <p:nvPr/>
        </p:nvGrpSpPr>
        <p:grpSpPr>
          <a:xfrm rot="0">
            <a:off x="2255308" y="5143500"/>
            <a:ext cx="13777383" cy="2600283"/>
            <a:chOff x="0" y="0"/>
            <a:chExt cx="3628611" cy="684848"/>
          </a:xfrm>
        </p:grpSpPr>
        <p:sp>
          <p:nvSpPr>
            <p:cNvPr name="Freeform 7" id="7"/>
            <p:cNvSpPr/>
            <p:nvPr/>
          </p:nvSpPr>
          <p:spPr>
            <a:xfrm flipH="false" flipV="false" rot="0">
              <a:off x="0" y="0"/>
              <a:ext cx="3628611" cy="684848"/>
            </a:xfrm>
            <a:custGeom>
              <a:avLst/>
              <a:gdLst/>
              <a:ahLst/>
              <a:cxnLst/>
              <a:rect r="r" b="b" t="t" l="l"/>
              <a:pathLst>
                <a:path h="684848" w="3628611">
                  <a:moveTo>
                    <a:pt x="28658" y="0"/>
                  </a:moveTo>
                  <a:lnTo>
                    <a:pt x="3599953" y="0"/>
                  </a:lnTo>
                  <a:cubicBezTo>
                    <a:pt x="3607553" y="0"/>
                    <a:pt x="3614843" y="3019"/>
                    <a:pt x="3620217" y="8394"/>
                  </a:cubicBezTo>
                  <a:cubicBezTo>
                    <a:pt x="3625592" y="13768"/>
                    <a:pt x="3628611" y="21058"/>
                    <a:pt x="3628611" y="28658"/>
                  </a:cubicBezTo>
                  <a:lnTo>
                    <a:pt x="3628611" y="656190"/>
                  </a:lnTo>
                  <a:cubicBezTo>
                    <a:pt x="3628611" y="672017"/>
                    <a:pt x="3615780" y="684848"/>
                    <a:pt x="3599953" y="684848"/>
                  </a:cubicBezTo>
                  <a:lnTo>
                    <a:pt x="28658" y="684848"/>
                  </a:lnTo>
                  <a:cubicBezTo>
                    <a:pt x="21058" y="684848"/>
                    <a:pt x="13768" y="681829"/>
                    <a:pt x="8394" y="676454"/>
                  </a:cubicBezTo>
                  <a:cubicBezTo>
                    <a:pt x="3019" y="671080"/>
                    <a:pt x="0" y="663791"/>
                    <a:pt x="0" y="656190"/>
                  </a:cubicBezTo>
                  <a:lnTo>
                    <a:pt x="0" y="28658"/>
                  </a:lnTo>
                  <a:cubicBezTo>
                    <a:pt x="0" y="12831"/>
                    <a:pt x="12831" y="0"/>
                    <a:pt x="28658" y="0"/>
                  </a:cubicBezTo>
                  <a:close/>
                </a:path>
              </a:pathLst>
            </a:custGeom>
            <a:solidFill>
              <a:srgbClr val="000000">
                <a:alpha val="60000"/>
              </a:srgbClr>
            </a:solidFill>
          </p:spPr>
        </p:sp>
        <p:sp>
          <p:nvSpPr>
            <p:cNvPr name="TextBox 8" id="8"/>
            <p:cNvSpPr txBox="true"/>
            <p:nvPr/>
          </p:nvSpPr>
          <p:spPr>
            <a:xfrm>
              <a:off x="0" y="-38100"/>
              <a:ext cx="3628611" cy="722948"/>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2441122" y="5397797"/>
            <a:ext cx="13405755" cy="2025014"/>
          </a:xfrm>
          <a:prstGeom prst="rect">
            <a:avLst/>
          </a:prstGeom>
        </p:spPr>
        <p:txBody>
          <a:bodyPr anchor="t" rtlCol="false" tIns="0" lIns="0" bIns="0" rIns="0">
            <a:spAutoFit/>
          </a:bodyPr>
          <a:lstStyle/>
          <a:p>
            <a:pPr algn="ctr">
              <a:lnSpc>
                <a:spcPts val="5460"/>
              </a:lnSpc>
            </a:pPr>
            <a:r>
              <a:rPr lang="en-US" sz="3900">
                <a:solidFill>
                  <a:srgbClr val="FFFFFF"/>
                </a:solidFill>
                <a:latin typeface="Dosis Semi-Bold"/>
              </a:rPr>
              <a:t>Requiere conocimientos en HTML, CSS, JAVASCRIPT y TYPESCRIPT</a:t>
            </a:r>
          </a:p>
          <a:p>
            <a:pPr algn="ctr">
              <a:lnSpc>
                <a:spcPts val="5460"/>
              </a:lnSpc>
            </a:pPr>
            <a:r>
              <a:rPr lang="en-US" sz="3900">
                <a:solidFill>
                  <a:srgbClr val="FFFFFF"/>
                </a:solidFill>
                <a:latin typeface="Dosis Semi-Bold"/>
              </a:rPr>
              <a:t>Requiere tener instalada la versión LTS de NODE y NPM</a:t>
            </a:r>
          </a:p>
          <a:p>
            <a:pPr algn="ctr">
              <a:lnSpc>
                <a:spcPts val="5460"/>
              </a:lnSpc>
            </a:pPr>
            <a:r>
              <a:rPr lang="en-US" sz="3900">
                <a:solidFill>
                  <a:srgbClr val="FFFFFF"/>
                </a:solidFill>
                <a:latin typeface="Dosis Semi-Bold"/>
              </a:rPr>
              <a:t>Requiere conocimentos básicos de la terminal/bash</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38691" y="4548900"/>
            <a:ext cx="12610617" cy="3896598"/>
            <a:chOff x="0" y="0"/>
            <a:chExt cx="1786229" cy="551933"/>
          </a:xfrm>
        </p:grpSpPr>
        <p:sp>
          <p:nvSpPr>
            <p:cNvPr name="Freeform 5" id="5"/>
            <p:cNvSpPr/>
            <p:nvPr/>
          </p:nvSpPr>
          <p:spPr>
            <a:xfrm flipH="false" flipV="false" rot="0">
              <a:off x="0" y="0"/>
              <a:ext cx="1786229" cy="551933"/>
            </a:xfrm>
            <a:custGeom>
              <a:avLst/>
              <a:gdLst/>
              <a:ahLst/>
              <a:cxnLst/>
              <a:rect r="r" b="b" t="t" l="l"/>
              <a:pathLst>
                <a:path h="551933" w="1786229">
                  <a:moveTo>
                    <a:pt x="31310" y="0"/>
                  </a:moveTo>
                  <a:lnTo>
                    <a:pt x="1754919" y="0"/>
                  </a:lnTo>
                  <a:cubicBezTo>
                    <a:pt x="1763223" y="0"/>
                    <a:pt x="1771187" y="3299"/>
                    <a:pt x="1777059" y="9170"/>
                  </a:cubicBezTo>
                  <a:cubicBezTo>
                    <a:pt x="1782931" y="15042"/>
                    <a:pt x="1786229" y="23006"/>
                    <a:pt x="1786229" y="31310"/>
                  </a:cubicBezTo>
                  <a:lnTo>
                    <a:pt x="1786229" y="520623"/>
                  </a:lnTo>
                  <a:cubicBezTo>
                    <a:pt x="1786229" y="528927"/>
                    <a:pt x="1782931" y="536891"/>
                    <a:pt x="1777059" y="542763"/>
                  </a:cubicBezTo>
                  <a:cubicBezTo>
                    <a:pt x="1771187" y="548634"/>
                    <a:pt x="1763223" y="551933"/>
                    <a:pt x="1754919" y="551933"/>
                  </a:cubicBezTo>
                  <a:lnTo>
                    <a:pt x="31310" y="551933"/>
                  </a:lnTo>
                  <a:cubicBezTo>
                    <a:pt x="23006" y="551933"/>
                    <a:pt x="15042" y="548634"/>
                    <a:pt x="9170" y="542763"/>
                  </a:cubicBezTo>
                  <a:cubicBezTo>
                    <a:pt x="3299" y="536891"/>
                    <a:pt x="0" y="528927"/>
                    <a:pt x="0" y="520623"/>
                  </a:cubicBezTo>
                  <a:lnTo>
                    <a:pt x="0" y="31310"/>
                  </a:lnTo>
                  <a:cubicBezTo>
                    <a:pt x="0" y="23006"/>
                    <a:pt x="3299" y="15042"/>
                    <a:pt x="9170" y="9170"/>
                  </a:cubicBezTo>
                  <a:cubicBezTo>
                    <a:pt x="15042" y="3299"/>
                    <a:pt x="23006" y="0"/>
                    <a:pt x="31310" y="0"/>
                  </a:cubicBezTo>
                  <a:close/>
                </a:path>
              </a:pathLst>
            </a:custGeom>
            <a:solidFill>
              <a:srgbClr val="1F1F1F"/>
            </a:solidFill>
          </p:spPr>
        </p:sp>
        <p:sp>
          <p:nvSpPr>
            <p:cNvPr name="TextBox 6" id="6"/>
            <p:cNvSpPr txBox="true"/>
            <p:nvPr/>
          </p:nvSpPr>
          <p:spPr>
            <a:xfrm>
              <a:off x="0" y="-19050"/>
              <a:ext cx="1786229" cy="570983"/>
            </a:xfrm>
            <a:prstGeom prst="rect">
              <a:avLst/>
            </a:prstGeom>
          </p:spPr>
          <p:txBody>
            <a:bodyPr anchor="ctr" rtlCol="false" tIns="47625" lIns="47625" bIns="47625" rIns="47625"/>
            <a:lstStyle/>
            <a:p>
              <a:pPr algn="ctr">
                <a:lnSpc>
                  <a:spcPts val="2493"/>
                </a:lnSpc>
              </a:pPr>
            </a:p>
          </p:txBody>
        </p:sp>
      </p:grpSp>
      <p:grpSp>
        <p:nvGrpSpPr>
          <p:cNvPr name="Group 7" id="7"/>
          <p:cNvGrpSpPr/>
          <p:nvPr/>
        </p:nvGrpSpPr>
        <p:grpSpPr>
          <a:xfrm rot="0">
            <a:off x="3825231" y="4966075"/>
            <a:ext cx="328704" cy="3287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9" id="9"/>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4371874" y="4966075"/>
            <a:ext cx="328704" cy="3287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4922104" y="4966075"/>
            <a:ext cx="328704" cy="32870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Freeform 16" id="16"/>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17" id="17"/>
          <p:cNvSpPr/>
          <p:nvPr/>
        </p:nvSpPr>
        <p:spPr>
          <a:xfrm flipH="false" flipV="false" rot="0">
            <a:off x="3367456" y="5436157"/>
            <a:ext cx="11225004" cy="2632668"/>
          </a:xfrm>
          <a:custGeom>
            <a:avLst/>
            <a:gdLst/>
            <a:ahLst/>
            <a:cxnLst/>
            <a:rect r="r" b="b" t="t" l="l"/>
            <a:pathLst>
              <a:path h="2632668" w="11225004">
                <a:moveTo>
                  <a:pt x="0" y="0"/>
                </a:moveTo>
                <a:lnTo>
                  <a:pt x="11225004" y="0"/>
                </a:lnTo>
                <a:lnTo>
                  <a:pt x="11225004" y="2632668"/>
                </a:lnTo>
                <a:lnTo>
                  <a:pt x="0" y="2632668"/>
                </a:lnTo>
                <a:lnTo>
                  <a:pt x="0" y="0"/>
                </a:lnTo>
                <a:close/>
              </a:path>
            </a:pathLst>
          </a:custGeom>
          <a:blipFill>
            <a:blip r:embed="rId6"/>
            <a:stretch>
              <a:fillRect l="0" t="0" r="0" b="0"/>
            </a:stretch>
          </a:blipFill>
        </p:spPr>
      </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99792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ENLACE DE DATOS:</a:t>
            </a:r>
          </a:p>
        </p:txBody>
      </p:sp>
      <p:sp>
        <p:nvSpPr>
          <p:cNvPr name="TextBox 20" id="20"/>
          <p:cNvSpPr txBox="true"/>
          <p:nvPr/>
        </p:nvSpPr>
        <p:spPr>
          <a:xfrm rot="0">
            <a:off x="4738400" y="3629595"/>
            <a:ext cx="8811201"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rPr>
              <a:t>En la plantilla HTML:</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938213" y="4618434"/>
            <a:ext cx="16411575" cy="4098190"/>
            <a:chOff x="0" y="0"/>
            <a:chExt cx="4322390" cy="1079359"/>
          </a:xfrm>
        </p:grpSpPr>
        <p:sp>
          <p:nvSpPr>
            <p:cNvPr name="Freeform 7" id="7"/>
            <p:cNvSpPr/>
            <p:nvPr/>
          </p:nvSpPr>
          <p:spPr>
            <a:xfrm flipH="false" flipV="false" rot="0">
              <a:off x="0" y="0"/>
              <a:ext cx="4322390" cy="1079359"/>
            </a:xfrm>
            <a:custGeom>
              <a:avLst/>
              <a:gdLst/>
              <a:ahLst/>
              <a:cxnLst/>
              <a:rect r="r" b="b" t="t" l="l"/>
              <a:pathLst>
                <a:path h="1079359" w="4322390">
                  <a:moveTo>
                    <a:pt x="24059" y="0"/>
                  </a:moveTo>
                  <a:lnTo>
                    <a:pt x="4298331" y="0"/>
                  </a:lnTo>
                  <a:cubicBezTo>
                    <a:pt x="4304712" y="0"/>
                    <a:pt x="4310831" y="2535"/>
                    <a:pt x="4315344" y="7047"/>
                  </a:cubicBezTo>
                  <a:cubicBezTo>
                    <a:pt x="4319855" y="11558"/>
                    <a:pt x="4322390" y="17678"/>
                    <a:pt x="4322390" y="24059"/>
                  </a:cubicBezTo>
                  <a:lnTo>
                    <a:pt x="4322390" y="1055300"/>
                  </a:lnTo>
                  <a:cubicBezTo>
                    <a:pt x="4322390" y="1061681"/>
                    <a:pt x="4319855" y="1067800"/>
                    <a:pt x="4315344" y="1072312"/>
                  </a:cubicBezTo>
                  <a:cubicBezTo>
                    <a:pt x="4310831" y="1076824"/>
                    <a:pt x="4304712" y="1079359"/>
                    <a:pt x="4298331" y="1079359"/>
                  </a:cubicBezTo>
                  <a:lnTo>
                    <a:pt x="24059" y="1079359"/>
                  </a:lnTo>
                  <a:cubicBezTo>
                    <a:pt x="17678" y="1079359"/>
                    <a:pt x="11558" y="1076824"/>
                    <a:pt x="7047" y="1072312"/>
                  </a:cubicBezTo>
                  <a:cubicBezTo>
                    <a:pt x="2535" y="1067800"/>
                    <a:pt x="0" y="1061681"/>
                    <a:pt x="0" y="1055300"/>
                  </a:cubicBezTo>
                  <a:lnTo>
                    <a:pt x="0" y="24059"/>
                  </a:lnTo>
                  <a:cubicBezTo>
                    <a:pt x="0" y="17678"/>
                    <a:pt x="2535" y="11558"/>
                    <a:pt x="7047" y="7047"/>
                  </a:cubicBezTo>
                  <a:cubicBezTo>
                    <a:pt x="11558" y="2535"/>
                    <a:pt x="17678" y="0"/>
                    <a:pt x="24059" y="0"/>
                  </a:cubicBezTo>
                  <a:close/>
                </a:path>
              </a:pathLst>
            </a:custGeom>
            <a:solidFill>
              <a:srgbClr val="000000">
                <a:alpha val="60000"/>
              </a:srgbClr>
            </a:solidFill>
          </p:spPr>
        </p:sp>
        <p:sp>
          <p:nvSpPr>
            <p:cNvPr name="TextBox 8" id="8"/>
            <p:cNvSpPr txBox="true"/>
            <p:nvPr/>
          </p:nvSpPr>
          <p:spPr>
            <a:xfrm>
              <a:off x="0" y="-38100"/>
              <a:ext cx="4322390" cy="1117459"/>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1490258" y="2100339"/>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METADATA:</a:t>
            </a:r>
          </a:p>
        </p:txBody>
      </p:sp>
      <p:sp>
        <p:nvSpPr>
          <p:cNvPr name="TextBox 10" id="10"/>
          <p:cNvSpPr txBox="true"/>
          <p:nvPr/>
        </p:nvSpPr>
        <p:spPr>
          <a:xfrm rot="0">
            <a:off x="1195586" y="4982239"/>
            <a:ext cx="15896828" cy="3303905"/>
          </a:xfrm>
          <a:prstGeom prst="rect">
            <a:avLst/>
          </a:prstGeom>
        </p:spPr>
        <p:txBody>
          <a:bodyPr anchor="t" rtlCol="false" tIns="0" lIns="0" bIns="0" rIns="0">
            <a:spAutoFit/>
          </a:bodyPr>
          <a:lstStyle/>
          <a:p>
            <a:pPr algn="ctr">
              <a:lnSpc>
                <a:spcPts val="5320"/>
              </a:lnSpc>
            </a:pPr>
            <a:r>
              <a:rPr lang="en-US" sz="3800">
                <a:solidFill>
                  <a:srgbClr val="FFFFFF"/>
                </a:solidFill>
                <a:latin typeface="Dosis Semi-Bold"/>
              </a:rPr>
              <a:t>Se refiere a la información adicional que se proporciona mediante decoradores en las clases que definen componentes, módulos, servicios y otras partes de una aplicación. La metadata se utiliza para configurar y personalizar el comportamiento de estas partes de la aplicación. Los decoradores, como @Component, @NgModule, @Injectable, entre otros, se utilizan para adjuntar esta metadata a las clases.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1219" y="3222532"/>
            <a:ext cx="16162224" cy="5809152"/>
            <a:chOff x="0" y="0"/>
            <a:chExt cx="4256717" cy="1529983"/>
          </a:xfrm>
        </p:grpSpPr>
        <p:sp>
          <p:nvSpPr>
            <p:cNvPr name="Freeform 5" id="5"/>
            <p:cNvSpPr/>
            <p:nvPr/>
          </p:nvSpPr>
          <p:spPr>
            <a:xfrm flipH="false" flipV="false" rot="0">
              <a:off x="0" y="0"/>
              <a:ext cx="4256717" cy="1529982"/>
            </a:xfrm>
            <a:custGeom>
              <a:avLst/>
              <a:gdLst/>
              <a:ahLst/>
              <a:cxnLst/>
              <a:rect r="r" b="b" t="t" l="l"/>
              <a:pathLst>
                <a:path h="1529982" w="4256717">
                  <a:moveTo>
                    <a:pt x="24430" y="0"/>
                  </a:moveTo>
                  <a:lnTo>
                    <a:pt x="4232288" y="0"/>
                  </a:lnTo>
                  <a:cubicBezTo>
                    <a:pt x="4245780" y="0"/>
                    <a:pt x="4256717" y="10938"/>
                    <a:pt x="4256717" y="24430"/>
                  </a:cubicBezTo>
                  <a:lnTo>
                    <a:pt x="4256717" y="1505553"/>
                  </a:lnTo>
                  <a:cubicBezTo>
                    <a:pt x="4256717" y="1519045"/>
                    <a:pt x="4245780" y="1529982"/>
                    <a:pt x="4232288" y="1529982"/>
                  </a:cubicBezTo>
                  <a:lnTo>
                    <a:pt x="24430" y="1529982"/>
                  </a:lnTo>
                  <a:cubicBezTo>
                    <a:pt x="10938" y="1529982"/>
                    <a:pt x="0" y="1519045"/>
                    <a:pt x="0" y="1505553"/>
                  </a:cubicBezTo>
                  <a:lnTo>
                    <a:pt x="0" y="24430"/>
                  </a:lnTo>
                  <a:cubicBezTo>
                    <a:pt x="0" y="10938"/>
                    <a:pt x="10938" y="0"/>
                    <a:pt x="24430" y="0"/>
                  </a:cubicBezTo>
                  <a:close/>
                </a:path>
              </a:pathLst>
            </a:custGeom>
            <a:solidFill>
              <a:srgbClr val="000000">
                <a:alpha val="60000"/>
              </a:srgbClr>
            </a:solidFill>
          </p:spPr>
        </p:sp>
        <p:sp>
          <p:nvSpPr>
            <p:cNvPr name="TextBox 6" id="6"/>
            <p:cNvSpPr txBox="true"/>
            <p:nvPr/>
          </p:nvSpPr>
          <p:spPr>
            <a:xfrm>
              <a:off x="0" y="-38100"/>
              <a:ext cx="4256717" cy="1568083"/>
            </a:xfrm>
            <a:prstGeom prst="rect">
              <a:avLst/>
            </a:prstGeom>
          </p:spPr>
          <p:txBody>
            <a:bodyPr anchor="ctr" rtlCol="false" tIns="50800" lIns="50800" bIns="50800" rIns="50800"/>
            <a:lstStyle/>
            <a:p>
              <a:pPr algn="ctr">
                <a:lnSpc>
                  <a:spcPts val="2996"/>
                </a:lnSpc>
              </a:pPr>
            </a:p>
          </p:txBody>
        </p:sp>
      </p:grpSp>
      <p:sp>
        <p:nvSpPr>
          <p:cNvPr name="Freeform 7" id="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1490258" y="1048811"/>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METADATA:</a:t>
            </a:r>
          </a:p>
        </p:txBody>
      </p:sp>
      <p:sp>
        <p:nvSpPr>
          <p:cNvPr name="TextBox 10" id="10"/>
          <p:cNvSpPr txBox="true"/>
          <p:nvPr/>
        </p:nvSpPr>
        <p:spPr>
          <a:xfrm rot="0">
            <a:off x="987031" y="3476834"/>
            <a:ext cx="16313938" cy="5224349"/>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Configuración: Define cómo se comportan las partes de la aplicación.</a:t>
            </a:r>
          </a:p>
          <a:p>
            <a:pPr algn="l" marL="802923" indent="-401462" lvl="1">
              <a:lnSpc>
                <a:spcPts val="5206"/>
              </a:lnSpc>
              <a:buFont typeface="Arial"/>
              <a:buChar char="•"/>
            </a:pPr>
            <a:r>
              <a:rPr lang="en-US" sz="3718">
                <a:solidFill>
                  <a:srgbClr val="FFFFFF"/>
                </a:solidFill>
                <a:latin typeface="Lilita One"/>
              </a:rPr>
              <a:t>Decoradores: Se utiliza con decoradores como @Component, @NgModule, @Injectable.</a:t>
            </a:r>
          </a:p>
          <a:p>
            <a:pPr algn="l" marL="802923" indent="-401462" lvl="1">
              <a:lnSpc>
                <a:spcPts val="5206"/>
              </a:lnSpc>
              <a:buFont typeface="Arial"/>
              <a:buChar char="•"/>
            </a:pPr>
            <a:r>
              <a:rPr lang="en-US" sz="3718">
                <a:solidFill>
                  <a:srgbClr val="FFFFFF"/>
                </a:solidFill>
                <a:latin typeface="Lilita One"/>
              </a:rPr>
              <a:t>Personalización: Ajusta el comportamiento con propiedades clave.</a:t>
            </a:r>
          </a:p>
          <a:p>
            <a:pPr algn="l" marL="802923" indent="-401462" lvl="1">
              <a:lnSpc>
                <a:spcPts val="5206"/>
              </a:lnSpc>
              <a:buFont typeface="Arial"/>
              <a:buChar char="•"/>
            </a:pPr>
            <a:r>
              <a:rPr lang="en-US" sz="3718">
                <a:solidFill>
                  <a:srgbClr val="FFFFFF"/>
                </a:solidFill>
                <a:latin typeface="Lilita One"/>
              </a:rPr>
              <a:t>Componente: Metadata para componentes, incluye plantilla y estilos.</a:t>
            </a:r>
          </a:p>
          <a:p>
            <a:pPr algn="l" marL="802923" indent="-401462" lvl="1">
              <a:lnSpc>
                <a:spcPts val="5206"/>
              </a:lnSpc>
              <a:buFont typeface="Arial"/>
              <a:buChar char="•"/>
            </a:pPr>
            <a:r>
              <a:rPr lang="en-US" sz="3718">
                <a:solidFill>
                  <a:srgbClr val="FFFFFF"/>
                </a:solidFill>
                <a:latin typeface="Lilita One"/>
              </a:rPr>
              <a:t>Módulo: Configuración de módulos, como declaraciones e importaciones.</a:t>
            </a:r>
          </a:p>
          <a:p>
            <a:pPr algn="l" marL="802923" indent="-401462" lvl="1">
              <a:lnSpc>
                <a:spcPts val="5206"/>
              </a:lnSpc>
              <a:buFont typeface="Arial"/>
              <a:buChar char="•"/>
            </a:pPr>
            <a:r>
              <a:rPr lang="en-US" sz="3718">
                <a:solidFill>
                  <a:srgbClr val="FFFFFF"/>
                </a:solidFill>
                <a:latin typeface="Lilita One"/>
              </a:rPr>
              <a:t>Servicio: Metadata para servicios, define su alcance y proveedores.</a:t>
            </a:r>
          </a:p>
          <a:p>
            <a:pPr algn="l" marL="802923" indent="-401462" lvl="1">
              <a:lnSpc>
                <a:spcPts val="5206"/>
              </a:lnSpc>
              <a:buFont typeface="Arial"/>
              <a:buChar char="•"/>
            </a:pPr>
            <a:r>
              <a:rPr lang="en-US" sz="3718">
                <a:solidFill>
                  <a:srgbClr val="FFFFFF"/>
                </a:solidFill>
                <a:latin typeface="Lilita One"/>
              </a:rPr>
              <a:t>Directiva: Define metadata de directivas personalizadas, como selectores.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589549"/>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SERVICIOS:</a:t>
            </a:r>
          </a:p>
        </p:txBody>
      </p:sp>
      <p:grpSp>
        <p:nvGrpSpPr>
          <p:cNvPr name="Group 7" id="7"/>
          <p:cNvGrpSpPr/>
          <p:nvPr/>
        </p:nvGrpSpPr>
        <p:grpSpPr>
          <a:xfrm rot="0">
            <a:off x="2223558" y="4028467"/>
            <a:ext cx="13840883" cy="4621700"/>
            <a:chOff x="0" y="0"/>
            <a:chExt cx="3645336" cy="1217238"/>
          </a:xfrm>
        </p:grpSpPr>
        <p:sp>
          <p:nvSpPr>
            <p:cNvPr name="Freeform 8" id="8"/>
            <p:cNvSpPr/>
            <p:nvPr/>
          </p:nvSpPr>
          <p:spPr>
            <a:xfrm flipH="false" flipV="false" rot="0">
              <a:off x="0" y="0"/>
              <a:ext cx="3645336" cy="1217238"/>
            </a:xfrm>
            <a:custGeom>
              <a:avLst/>
              <a:gdLst/>
              <a:ahLst/>
              <a:cxnLst/>
              <a:rect r="r" b="b" t="t" l="l"/>
              <a:pathLst>
                <a:path h="1217238" w="3645336">
                  <a:moveTo>
                    <a:pt x="28527" y="0"/>
                  </a:moveTo>
                  <a:lnTo>
                    <a:pt x="3616809" y="0"/>
                  </a:lnTo>
                  <a:cubicBezTo>
                    <a:pt x="3632564" y="0"/>
                    <a:pt x="3645336" y="12772"/>
                    <a:pt x="3645336" y="28527"/>
                  </a:cubicBezTo>
                  <a:lnTo>
                    <a:pt x="3645336" y="1188711"/>
                  </a:lnTo>
                  <a:cubicBezTo>
                    <a:pt x="3645336" y="1204466"/>
                    <a:pt x="3632564" y="1217238"/>
                    <a:pt x="3616809" y="1217238"/>
                  </a:cubicBezTo>
                  <a:lnTo>
                    <a:pt x="28527" y="1217238"/>
                  </a:lnTo>
                  <a:cubicBezTo>
                    <a:pt x="12772" y="1217238"/>
                    <a:pt x="0" y="1204466"/>
                    <a:pt x="0" y="1188711"/>
                  </a:cubicBezTo>
                  <a:lnTo>
                    <a:pt x="0" y="28527"/>
                  </a:lnTo>
                  <a:cubicBezTo>
                    <a:pt x="0" y="12772"/>
                    <a:pt x="12772" y="0"/>
                    <a:pt x="28527" y="0"/>
                  </a:cubicBezTo>
                  <a:close/>
                </a:path>
              </a:pathLst>
            </a:custGeom>
            <a:solidFill>
              <a:srgbClr val="000000">
                <a:alpha val="60000"/>
              </a:srgbClr>
            </a:solidFill>
          </p:spPr>
        </p:sp>
        <p:sp>
          <p:nvSpPr>
            <p:cNvPr name="TextBox 9" id="9"/>
            <p:cNvSpPr txBox="true"/>
            <p:nvPr/>
          </p:nvSpPr>
          <p:spPr>
            <a:xfrm>
              <a:off x="0" y="-38100"/>
              <a:ext cx="3645336" cy="1255338"/>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2441122" y="4264772"/>
            <a:ext cx="13405755" cy="4082414"/>
          </a:xfrm>
          <a:prstGeom prst="rect">
            <a:avLst/>
          </a:prstGeom>
        </p:spPr>
        <p:txBody>
          <a:bodyPr anchor="t" rtlCol="false" tIns="0" lIns="0" bIns="0" rIns="0">
            <a:spAutoFit/>
          </a:bodyPr>
          <a:lstStyle/>
          <a:p>
            <a:pPr algn="ctr">
              <a:lnSpc>
                <a:spcPts val="5460"/>
              </a:lnSpc>
            </a:pPr>
            <a:r>
              <a:rPr lang="en-US" sz="3900">
                <a:solidFill>
                  <a:srgbClr val="FFFFFF"/>
                </a:solidFill>
                <a:latin typeface="Dosis Semi-Bold"/>
              </a:rPr>
              <a:t>Es una clase TypeScript que se utiliza para organizar y compartir lógica, datos o funcionalidades comunes entre diferentes componentes de una aplicación. Los servicios son una parte fundamental de la arquitectura de Angular y proporcionan una forma de centralizar y reutilizar la lógica que no está relacionada directamente con la interfaz de usuario.</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117507"/>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SERVICIOS:</a:t>
            </a:r>
          </a:p>
        </p:txBody>
      </p:sp>
      <p:grpSp>
        <p:nvGrpSpPr>
          <p:cNvPr name="Group 7" id="7"/>
          <p:cNvGrpSpPr/>
          <p:nvPr/>
        </p:nvGrpSpPr>
        <p:grpSpPr>
          <a:xfrm rot="0">
            <a:off x="2153388" y="3492874"/>
            <a:ext cx="13981223" cy="5220842"/>
            <a:chOff x="0" y="0"/>
            <a:chExt cx="3682297" cy="1375037"/>
          </a:xfrm>
        </p:grpSpPr>
        <p:sp>
          <p:nvSpPr>
            <p:cNvPr name="Freeform 8" id="8"/>
            <p:cNvSpPr/>
            <p:nvPr/>
          </p:nvSpPr>
          <p:spPr>
            <a:xfrm flipH="false" flipV="false" rot="0">
              <a:off x="0" y="0"/>
              <a:ext cx="3682297" cy="1375037"/>
            </a:xfrm>
            <a:custGeom>
              <a:avLst/>
              <a:gdLst/>
              <a:ahLst/>
              <a:cxnLst/>
              <a:rect r="r" b="b" t="t" l="l"/>
              <a:pathLst>
                <a:path h="1375037" w="3682297">
                  <a:moveTo>
                    <a:pt x="28241" y="0"/>
                  </a:moveTo>
                  <a:lnTo>
                    <a:pt x="3654057" y="0"/>
                  </a:lnTo>
                  <a:cubicBezTo>
                    <a:pt x="3661547" y="0"/>
                    <a:pt x="3668730" y="2975"/>
                    <a:pt x="3674026" y="8271"/>
                  </a:cubicBezTo>
                  <a:cubicBezTo>
                    <a:pt x="3679322" y="13568"/>
                    <a:pt x="3682297" y="20751"/>
                    <a:pt x="3682297" y="28241"/>
                  </a:cubicBezTo>
                  <a:lnTo>
                    <a:pt x="3682297" y="1346796"/>
                  </a:lnTo>
                  <a:cubicBezTo>
                    <a:pt x="3682297" y="1362393"/>
                    <a:pt x="3669654" y="1375037"/>
                    <a:pt x="3654057" y="1375037"/>
                  </a:cubicBezTo>
                  <a:lnTo>
                    <a:pt x="28241" y="1375037"/>
                  </a:lnTo>
                  <a:cubicBezTo>
                    <a:pt x="20751" y="1375037"/>
                    <a:pt x="13568" y="1372061"/>
                    <a:pt x="8271" y="1366765"/>
                  </a:cubicBezTo>
                  <a:cubicBezTo>
                    <a:pt x="2975" y="1361469"/>
                    <a:pt x="0" y="1354286"/>
                    <a:pt x="0" y="1346796"/>
                  </a:cubicBezTo>
                  <a:lnTo>
                    <a:pt x="0" y="28241"/>
                  </a:lnTo>
                  <a:cubicBezTo>
                    <a:pt x="0" y="20751"/>
                    <a:pt x="2975" y="13568"/>
                    <a:pt x="8271" y="8271"/>
                  </a:cubicBezTo>
                  <a:cubicBezTo>
                    <a:pt x="13568" y="2975"/>
                    <a:pt x="20751" y="0"/>
                    <a:pt x="28241" y="0"/>
                  </a:cubicBezTo>
                  <a:close/>
                </a:path>
              </a:pathLst>
            </a:custGeom>
            <a:solidFill>
              <a:srgbClr val="000000">
                <a:alpha val="60000"/>
              </a:srgbClr>
            </a:solidFill>
          </p:spPr>
        </p:sp>
        <p:sp>
          <p:nvSpPr>
            <p:cNvPr name="TextBox 9" id="9"/>
            <p:cNvSpPr txBox="true"/>
            <p:nvPr/>
          </p:nvSpPr>
          <p:spPr>
            <a:xfrm>
              <a:off x="0" y="-38100"/>
              <a:ext cx="3682297" cy="1413137"/>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2153388" y="3780684"/>
            <a:ext cx="13981223" cy="4569023"/>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Reutilización: Lógica compartida.</a:t>
            </a:r>
          </a:p>
          <a:p>
            <a:pPr algn="l" marL="802923" indent="-401462" lvl="1">
              <a:lnSpc>
                <a:spcPts val="5206"/>
              </a:lnSpc>
              <a:buFont typeface="Arial"/>
              <a:buChar char="•"/>
            </a:pPr>
            <a:r>
              <a:rPr lang="en-US" sz="3718">
                <a:solidFill>
                  <a:srgbClr val="FFFFFF"/>
                </a:solidFill>
                <a:latin typeface="Lilita One"/>
              </a:rPr>
              <a:t>Separación de preocupaciones: Divide lógica y UI.</a:t>
            </a:r>
          </a:p>
          <a:p>
            <a:pPr algn="l" marL="802923" indent="-401462" lvl="1">
              <a:lnSpc>
                <a:spcPts val="5206"/>
              </a:lnSpc>
              <a:buFont typeface="Arial"/>
              <a:buChar char="•"/>
            </a:pPr>
            <a:r>
              <a:rPr lang="en-US" sz="3718">
                <a:solidFill>
                  <a:srgbClr val="FFFFFF"/>
                </a:solidFill>
                <a:latin typeface="Lilita One"/>
              </a:rPr>
              <a:t>Inyección de dependencias: Instancias proporcionadas.</a:t>
            </a:r>
          </a:p>
          <a:p>
            <a:pPr algn="l" marL="802923" indent="-401462" lvl="1">
              <a:lnSpc>
                <a:spcPts val="5206"/>
              </a:lnSpc>
              <a:buFont typeface="Arial"/>
              <a:buChar char="•"/>
            </a:pPr>
            <a:r>
              <a:rPr lang="en-US" sz="3718">
                <a:solidFill>
                  <a:srgbClr val="FFFFFF"/>
                </a:solidFill>
                <a:latin typeface="Lilita One"/>
              </a:rPr>
              <a:t>Centralización de datos: Almacena y gestiona datos compartidos.</a:t>
            </a:r>
          </a:p>
          <a:p>
            <a:pPr algn="l" marL="802923" indent="-401462" lvl="1">
              <a:lnSpc>
                <a:spcPts val="5206"/>
              </a:lnSpc>
              <a:buFont typeface="Arial"/>
              <a:buChar char="•"/>
            </a:pPr>
            <a:r>
              <a:rPr lang="en-US" sz="3718">
                <a:solidFill>
                  <a:srgbClr val="FFFFFF"/>
                </a:solidFill>
                <a:latin typeface="Lilita One"/>
              </a:rPr>
              <a:t>Comunicación entre componentes: Facilita la comunicación.</a:t>
            </a:r>
          </a:p>
          <a:p>
            <a:pPr algn="l" marL="802923" indent="-401462" lvl="1">
              <a:lnSpc>
                <a:spcPts val="5206"/>
              </a:lnSpc>
              <a:buFont typeface="Arial"/>
              <a:buChar char="•"/>
            </a:pPr>
            <a:r>
              <a:rPr lang="en-US" sz="3718">
                <a:solidFill>
                  <a:srgbClr val="FFFFFF"/>
                </a:solidFill>
                <a:latin typeface="Lilita One"/>
              </a:rPr>
              <a:t>Lifecycle independiente: No vinculado a vistas.</a:t>
            </a:r>
          </a:p>
          <a:p>
            <a:pPr algn="l" marL="802923" indent="-401462" lvl="1">
              <a:lnSpc>
                <a:spcPts val="5206"/>
              </a:lnSpc>
              <a:buFont typeface="Arial"/>
              <a:buChar char="•"/>
            </a:pPr>
            <a:r>
              <a:rPr lang="en-US" sz="3718">
                <a:solidFill>
                  <a:srgbClr val="FFFFFF"/>
                </a:solidFill>
                <a:latin typeface="Lilita One"/>
              </a:rPr>
              <a:t>Testeabilidad: Fácil de probar.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87634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SERVICIO CON CLI:</a:t>
            </a:r>
          </a:p>
        </p:txBody>
      </p:sp>
      <p:grpSp>
        <p:nvGrpSpPr>
          <p:cNvPr name="Group 7" id="7"/>
          <p:cNvGrpSpPr/>
          <p:nvPr/>
        </p:nvGrpSpPr>
        <p:grpSpPr>
          <a:xfrm rot="0">
            <a:off x="2941315" y="4097543"/>
            <a:ext cx="12405370" cy="1876917"/>
            <a:chOff x="0" y="0"/>
            <a:chExt cx="2003349" cy="303104"/>
          </a:xfrm>
        </p:grpSpPr>
        <p:sp>
          <p:nvSpPr>
            <p:cNvPr name="Freeform 8" id="8"/>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9" id="9"/>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3597373" y="4419970"/>
            <a:ext cx="322701" cy="3227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4134033" y="4419970"/>
            <a:ext cx="322701" cy="32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6" id="16"/>
          <p:cNvGrpSpPr/>
          <p:nvPr/>
        </p:nvGrpSpPr>
        <p:grpSpPr>
          <a:xfrm rot="0">
            <a:off x="4674215" y="4419970"/>
            <a:ext cx="322701" cy="32270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8" id="1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9" id="19"/>
          <p:cNvSpPr txBox="true"/>
          <p:nvPr/>
        </p:nvSpPr>
        <p:spPr>
          <a:xfrm rot="0">
            <a:off x="3201094" y="4959802"/>
            <a:ext cx="11885812"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Fira Code"/>
              </a:rPr>
              <a:t>ng generate service nombre-del-servicio</a:t>
            </a:r>
          </a:p>
        </p:txBody>
      </p:sp>
      <p:grpSp>
        <p:nvGrpSpPr>
          <p:cNvPr name="Group 20" id="20"/>
          <p:cNvGrpSpPr/>
          <p:nvPr/>
        </p:nvGrpSpPr>
        <p:grpSpPr>
          <a:xfrm rot="0">
            <a:off x="2941315" y="6397009"/>
            <a:ext cx="12405370" cy="1876917"/>
            <a:chOff x="0" y="0"/>
            <a:chExt cx="2003349" cy="303104"/>
          </a:xfrm>
        </p:grpSpPr>
        <p:sp>
          <p:nvSpPr>
            <p:cNvPr name="Freeform 21" id="21"/>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22" id="22"/>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23" id="23"/>
          <p:cNvGrpSpPr/>
          <p:nvPr/>
        </p:nvGrpSpPr>
        <p:grpSpPr>
          <a:xfrm rot="0">
            <a:off x="3597373" y="6719436"/>
            <a:ext cx="322701" cy="32270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5" id="2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6" id="26"/>
          <p:cNvGrpSpPr/>
          <p:nvPr/>
        </p:nvGrpSpPr>
        <p:grpSpPr>
          <a:xfrm rot="0">
            <a:off x="4134033" y="6719436"/>
            <a:ext cx="322701" cy="32270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8" id="2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9" id="29"/>
          <p:cNvGrpSpPr/>
          <p:nvPr/>
        </p:nvGrpSpPr>
        <p:grpSpPr>
          <a:xfrm rot="0">
            <a:off x="4674215" y="6719436"/>
            <a:ext cx="322701" cy="32270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1" id="3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32" id="32"/>
          <p:cNvSpPr txBox="true"/>
          <p:nvPr/>
        </p:nvSpPr>
        <p:spPr>
          <a:xfrm rot="0">
            <a:off x="5182046" y="7259268"/>
            <a:ext cx="7923907"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Fira Code"/>
              </a:rPr>
              <a:t>ng g s nombre-del-servicio</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124683" y="2928326"/>
            <a:ext cx="12038634" cy="7092765"/>
            <a:chOff x="0" y="0"/>
            <a:chExt cx="1705211" cy="1004654"/>
          </a:xfrm>
        </p:grpSpPr>
        <p:sp>
          <p:nvSpPr>
            <p:cNvPr name="Freeform 5" id="5"/>
            <p:cNvSpPr/>
            <p:nvPr/>
          </p:nvSpPr>
          <p:spPr>
            <a:xfrm flipH="false" flipV="false" rot="0">
              <a:off x="0" y="0"/>
              <a:ext cx="1705211" cy="1004654"/>
            </a:xfrm>
            <a:custGeom>
              <a:avLst/>
              <a:gdLst/>
              <a:ahLst/>
              <a:cxnLst/>
              <a:rect r="r" b="b" t="t" l="l"/>
              <a:pathLst>
                <a:path h="1004654" w="1705211">
                  <a:moveTo>
                    <a:pt x="32798" y="0"/>
                  </a:moveTo>
                  <a:lnTo>
                    <a:pt x="1672413" y="0"/>
                  </a:lnTo>
                  <a:cubicBezTo>
                    <a:pt x="1681112" y="0"/>
                    <a:pt x="1689454" y="3455"/>
                    <a:pt x="1695605" y="9606"/>
                  </a:cubicBezTo>
                  <a:cubicBezTo>
                    <a:pt x="1701755" y="15757"/>
                    <a:pt x="1705211" y="24099"/>
                    <a:pt x="1705211" y="32798"/>
                  </a:cubicBezTo>
                  <a:lnTo>
                    <a:pt x="1705211" y="971856"/>
                  </a:lnTo>
                  <a:cubicBezTo>
                    <a:pt x="1705211" y="989970"/>
                    <a:pt x="1690527" y="1004654"/>
                    <a:pt x="1672413" y="1004654"/>
                  </a:cubicBezTo>
                  <a:lnTo>
                    <a:pt x="32798" y="1004654"/>
                  </a:lnTo>
                  <a:cubicBezTo>
                    <a:pt x="14684" y="1004654"/>
                    <a:pt x="0" y="989970"/>
                    <a:pt x="0" y="971856"/>
                  </a:cubicBezTo>
                  <a:lnTo>
                    <a:pt x="0" y="32798"/>
                  </a:lnTo>
                  <a:cubicBezTo>
                    <a:pt x="0" y="14684"/>
                    <a:pt x="14684" y="0"/>
                    <a:pt x="32798" y="0"/>
                  </a:cubicBezTo>
                  <a:close/>
                </a:path>
              </a:pathLst>
            </a:custGeom>
            <a:solidFill>
              <a:srgbClr val="1F1F1F"/>
            </a:solidFill>
          </p:spPr>
        </p:sp>
        <p:sp>
          <p:nvSpPr>
            <p:cNvPr name="TextBox 6" id="6"/>
            <p:cNvSpPr txBox="true"/>
            <p:nvPr/>
          </p:nvSpPr>
          <p:spPr>
            <a:xfrm>
              <a:off x="0" y="-19050"/>
              <a:ext cx="1705211" cy="1023704"/>
            </a:xfrm>
            <a:prstGeom prst="rect">
              <a:avLst/>
            </a:prstGeom>
          </p:spPr>
          <p:txBody>
            <a:bodyPr anchor="ctr" rtlCol="false" tIns="47625" lIns="47625" bIns="47625" rIns="47625"/>
            <a:lstStyle/>
            <a:p>
              <a:pPr algn="ctr">
                <a:lnSpc>
                  <a:spcPts val="2493"/>
                </a:lnSpc>
              </a:pPr>
            </a:p>
          </p:txBody>
        </p:sp>
      </p:grpSp>
      <p:sp>
        <p:nvSpPr>
          <p:cNvPr name="Freeform 7" id="7"/>
          <p:cNvSpPr/>
          <p:nvPr/>
        </p:nvSpPr>
        <p:spPr>
          <a:xfrm flipH="false" flipV="false" rot="0">
            <a:off x="4217199" y="3497708"/>
            <a:ext cx="9986330" cy="6372370"/>
          </a:xfrm>
          <a:custGeom>
            <a:avLst/>
            <a:gdLst/>
            <a:ahLst/>
            <a:cxnLst/>
            <a:rect r="r" b="b" t="t" l="l"/>
            <a:pathLst>
              <a:path h="6372370" w="9986330">
                <a:moveTo>
                  <a:pt x="0" y="0"/>
                </a:moveTo>
                <a:lnTo>
                  <a:pt x="9986330" y="0"/>
                </a:lnTo>
                <a:lnTo>
                  <a:pt x="9986330" y="6372371"/>
                </a:lnTo>
                <a:lnTo>
                  <a:pt x="0" y="6372371"/>
                </a:lnTo>
                <a:lnTo>
                  <a:pt x="0" y="0"/>
                </a:lnTo>
                <a:close/>
              </a:path>
            </a:pathLst>
          </a:custGeom>
          <a:blipFill>
            <a:blip r:embed="rId5"/>
            <a:stretch>
              <a:fillRect l="0" t="0" r="0" b="0"/>
            </a:stretch>
          </a:blipFill>
        </p:spPr>
      </p:sp>
      <p:sp>
        <p:nvSpPr>
          <p:cNvPr name="Freeform 8" id="8"/>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grpSp>
        <p:nvGrpSpPr>
          <p:cNvPr name="Group 9" id="9"/>
          <p:cNvGrpSpPr/>
          <p:nvPr/>
        </p:nvGrpSpPr>
        <p:grpSpPr>
          <a:xfrm rot="0">
            <a:off x="4301722" y="3313751"/>
            <a:ext cx="367914" cy="3679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1" id="1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2" id="12"/>
          <p:cNvGrpSpPr/>
          <p:nvPr/>
        </p:nvGrpSpPr>
        <p:grpSpPr>
          <a:xfrm rot="0">
            <a:off x="4913573" y="3313751"/>
            <a:ext cx="367914" cy="3679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4" id="14"/>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5" id="15"/>
          <p:cNvGrpSpPr/>
          <p:nvPr/>
        </p:nvGrpSpPr>
        <p:grpSpPr>
          <a:xfrm rot="0">
            <a:off x="5529438" y="3313751"/>
            <a:ext cx="367914" cy="3679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7" id="17"/>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87092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SERVICIO:</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962748"/>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DEPENDENCIAS:</a:t>
            </a:r>
          </a:p>
        </p:txBody>
      </p:sp>
      <p:grpSp>
        <p:nvGrpSpPr>
          <p:cNvPr name="Group 7" id="7"/>
          <p:cNvGrpSpPr/>
          <p:nvPr/>
        </p:nvGrpSpPr>
        <p:grpSpPr>
          <a:xfrm rot="0">
            <a:off x="800100" y="4084555"/>
            <a:ext cx="16687800" cy="4738117"/>
            <a:chOff x="0" y="0"/>
            <a:chExt cx="4395141" cy="1247899"/>
          </a:xfrm>
        </p:grpSpPr>
        <p:sp>
          <p:nvSpPr>
            <p:cNvPr name="Freeform 8" id="8"/>
            <p:cNvSpPr/>
            <p:nvPr/>
          </p:nvSpPr>
          <p:spPr>
            <a:xfrm flipH="false" flipV="false" rot="0">
              <a:off x="0" y="0"/>
              <a:ext cx="4395141" cy="1247899"/>
            </a:xfrm>
            <a:custGeom>
              <a:avLst/>
              <a:gdLst/>
              <a:ahLst/>
              <a:cxnLst/>
              <a:rect r="r" b="b" t="t" l="l"/>
              <a:pathLst>
                <a:path h="1247899" w="4395141">
                  <a:moveTo>
                    <a:pt x="23660" y="0"/>
                  </a:moveTo>
                  <a:lnTo>
                    <a:pt x="4371480" y="0"/>
                  </a:lnTo>
                  <a:cubicBezTo>
                    <a:pt x="4384547" y="0"/>
                    <a:pt x="4395141" y="10593"/>
                    <a:pt x="4395141" y="23660"/>
                  </a:cubicBezTo>
                  <a:lnTo>
                    <a:pt x="4395141" y="1224239"/>
                  </a:lnTo>
                  <a:cubicBezTo>
                    <a:pt x="4395141" y="1230514"/>
                    <a:pt x="4392648" y="1236532"/>
                    <a:pt x="4388211" y="1240969"/>
                  </a:cubicBezTo>
                  <a:cubicBezTo>
                    <a:pt x="4383774" y="1245406"/>
                    <a:pt x="4377756" y="1247899"/>
                    <a:pt x="4371480" y="1247899"/>
                  </a:cubicBezTo>
                  <a:lnTo>
                    <a:pt x="23660" y="1247899"/>
                  </a:lnTo>
                  <a:cubicBezTo>
                    <a:pt x="10593" y="1247899"/>
                    <a:pt x="0" y="1237306"/>
                    <a:pt x="0" y="1224239"/>
                  </a:cubicBezTo>
                  <a:lnTo>
                    <a:pt x="0" y="23660"/>
                  </a:lnTo>
                  <a:cubicBezTo>
                    <a:pt x="0" y="10593"/>
                    <a:pt x="10593" y="0"/>
                    <a:pt x="23660" y="0"/>
                  </a:cubicBezTo>
                  <a:close/>
                </a:path>
              </a:pathLst>
            </a:custGeom>
            <a:solidFill>
              <a:srgbClr val="000000">
                <a:alpha val="60000"/>
              </a:srgbClr>
            </a:solidFill>
          </p:spPr>
        </p:sp>
        <p:sp>
          <p:nvSpPr>
            <p:cNvPr name="TextBox 9" id="9"/>
            <p:cNvSpPr txBox="true"/>
            <p:nvPr/>
          </p:nvSpPr>
          <p:spPr>
            <a:xfrm>
              <a:off x="0" y="-38100"/>
              <a:ext cx="4395141" cy="1285999"/>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1195586" y="4372573"/>
            <a:ext cx="15896828" cy="4085880"/>
          </a:xfrm>
          <a:prstGeom prst="rect">
            <a:avLst/>
          </a:prstGeom>
        </p:spPr>
        <p:txBody>
          <a:bodyPr anchor="t" rtlCol="false" tIns="0" lIns="0" bIns="0" rIns="0">
            <a:spAutoFit/>
          </a:bodyPr>
          <a:lstStyle/>
          <a:p>
            <a:pPr algn="ctr">
              <a:lnSpc>
                <a:spcPts val="5406"/>
              </a:lnSpc>
            </a:pPr>
            <a:r>
              <a:rPr lang="en-US" sz="3862">
                <a:solidFill>
                  <a:srgbClr val="FFFFFF"/>
                </a:solidFill>
                <a:latin typeface="Dosis Semi-Bold"/>
              </a:rPr>
              <a:t>Son los recursos externos y módulos de código que una aplicación necesita para funcionar correctamente. Estos recursos pueden incluir bibliotecas externas, módulos de Angular, servicios personalizados, componentes y otros elementos que se utilizan en la aplicación para realizar tareas específicas.</a:t>
            </a:r>
          </a:p>
          <a:p>
            <a:pPr algn="ctr">
              <a:lnSpc>
                <a:spcPts val="5406"/>
              </a:lnSpc>
            </a:pPr>
            <a:r>
              <a:rPr lang="en-US" sz="3862">
                <a:solidFill>
                  <a:srgbClr val="FFFFFF"/>
                </a:solidFill>
                <a:latin typeface="Dosis Semi-Bold"/>
              </a:rPr>
              <a:t>Las dependencias en Angular se gestionan principalmente a través del sistema de inyección de dependencias (DI), que es una característica clave del framework.</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33038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DEPENDENCIAS:</a:t>
            </a:r>
          </a:p>
        </p:txBody>
      </p:sp>
      <p:grpSp>
        <p:nvGrpSpPr>
          <p:cNvPr name="Group 7" id="7"/>
          <p:cNvGrpSpPr/>
          <p:nvPr/>
        </p:nvGrpSpPr>
        <p:grpSpPr>
          <a:xfrm rot="0">
            <a:off x="2044708" y="3478233"/>
            <a:ext cx="14412383" cy="5690617"/>
            <a:chOff x="0" y="0"/>
            <a:chExt cx="3795854" cy="1498763"/>
          </a:xfrm>
        </p:grpSpPr>
        <p:sp>
          <p:nvSpPr>
            <p:cNvPr name="Freeform 8" id="8"/>
            <p:cNvSpPr/>
            <p:nvPr/>
          </p:nvSpPr>
          <p:spPr>
            <a:xfrm flipH="false" flipV="false" rot="0">
              <a:off x="0" y="0"/>
              <a:ext cx="3795854" cy="1498763"/>
            </a:xfrm>
            <a:custGeom>
              <a:avLst/>
              <a:gdLst/>
              <a:ahLst/>
              <a:cxnLst/>
              <a:rect r="r" b="b" t="t" l="l"/>
              <a:pathLst>
                <a:path h="1498763" w="3795854">
                  <a:moveTo>
                    <a:pt x="27396" y="0"/>
                  </a:moveTo>
                  <a:lnTo>
                    <a:pt x="3768458" y="0"/>
                  </a:lnTo>
                  <a:cubicBezTo>
                    <a:pt x="3783588" y="0"/>
                    <a:pt x="3795854" y="12265"/>
                    <a:pt x="3795854" y="27396"/>
                  </a:cubicBezTo>
                  <a:lnTo>
                    <a:pt x="3795854" y="1471368"/>
                  </a:lnTo>
                  <a:cubicBezTo>
                    <a:pt x="3795854" y="1486498"/>
                    <a:pt x="3783588" y="1498763"/>
                    <a:pt x="3768458" y="1498763"/>
                  </a:cubicBezTo>
                  <a:lnTo>
                    <a:pt x="27396" y="1498763"/>
                  </a:lnTo>
                  <a:cubicBezTo>
                    <a:pt x="12265" y="1498763"/>
                    <a:pt x="0" y="1486498"/>
                    <a:pt x="0" y="1471368"/>
                  </a:cubicBezTo>
                  <a:lnTo>
                    <a:pt x="0" y="27396"/>
                  </a:lnTo>
                  <a:cubicBezTo>
                    <a:pt x="0" y="12265"/>
                    <a:pt x="12265" y="0"/>
                    <a:pt x="27396" y="0"/>
                  </a:cubicBezTo>
                  <a:close/>
                </a:path>
              </a:pathLst>
            </a:custGeom>
            <a:solidFill>
              <a:srgbClr val="000000">
                <a:alpha val="60000"/>
              </a:srgbClr>
            </a:solidFill>
          </p:spPr>
        </p:sp>
        <p:sp>
          <p:nvSpPr>
            <p:cNvPr name="TextBox 9" id="9"/>
            <p:cNvSpPr txBox="true"/>
            <p:nvPr/>
          </p:nvSpPr>
          <p:spPr>
            <a:xfrm>
              <a:off x="0" y="-38100"/>
              <a:ext cx="3795854" cy="1536863"/>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1969852" y="3642084"/>
            <a:ext cx="14827890" cy="5224349"/>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Recursos Externos: Bibliotecas y recursos de terceros.</a:t>
            </a:r>
          </a:p>
          <a:p>
            <a:pPr algn="l" marL="802923" indent="-401462" lvl="1">
              <a:lnSpc>
                <a:spcPts val="5206"/>
              </a:lnSpc>
              <a:buFont typeface="Arial"/>
              <a:buChar char="•"/>
            </a:pPr>
            <a:r>
              <a:rPr lang="en-US" sz="3718">
                <a:solidFill>
                  <a:srgbClr val="FFFFFF"/>
                </a:solidFill>
                <a:latin typeface="Lilita One"/>
              </a:rPr>
              <a:t>Módulos de Angular: Unidades organizativas con funcionalidades.</a:t>
            </a:r>
          </a:p>
          <a:p>
            <a:pPr algn="l" marL="802923" indent="-401462" lvl="1">
              <a:lnSpc>
                <a:spcPts val="5206"/>
              </a:lnSpc>
              <a:buFont typeface="Arial"/>
              <a:buChar char="•"/>
            </a:pPr>
            <a:r>
              <a:rPr lang="en-US" sz="3718">
                <a:solidFill>
                  <a:srgbClr val="FFFFFF"/>
                </a:solidFill>
                <a:latin typeface="Lilita One"/>
              </a:rPr>
              <a:t>Servicios Personalizados: Funcionalidad compartida.</a:t>
            </a:r>
          </a:p>
          <a:p>
            <a:pPr algn="l" marL="802923" indent="-401462" lvl="1">
              <a:lnSpc>
                <a:spcPts val="5206"/>
              </a:lnSpc>
              <a:buFont typeface="Arial"/>
              <a:buChar char="•"/>
            </a:pPr>
            <a:r>
              <a:rPr lang="en-US" sz="3718">
                <a:solidFill>
                  <a:srgbClr val="FFFFFF"/>
                </a:solidFill>
                <a:latin typeface="Lilita One"/>
              </a:rPr>
              <a:t>Inyección de Dependencias: Gestión automática de instancias.</a:t>
            </a:r>
          </a:p>
          <a:p>
            <a:pPr algn="l" marL="802923" indent="-401462" lvl="1">
              <a:lnSpc>
                <a:spcPts val="5206"/>
              </a:lnSpc>
              <a:buFont typeface="Arial"/>
              <a:buChar char="•"/>
            </a:pPr>
            <a:r>
              <a:rPr lang="en-US" sz="3718">
                <a:solidFill>
                  <a:srgbClr val="FFFFFF"/>
                </a:solidFill>
                <a:latin typeface="Lilita One"/>
              </a:rPr>
              <a:t>Inyección en Constructores: Dependencias pasadas a través de constructores.</a:t>
            </a:r>
          </a:p>
          <a:p>
            <a:pPr algn="l" marL="802923" indent="-401462" lvl="1">
              <a:lnSpc>
                <a:spcPts val="5206"/>
              </a:lnSpc>
              <a:buFont typeface="Arial"/>
              <a:buChar char="•"/>
            </a:pPr>
            <a:r>
              <a:rPr lang="en-US" sz="3718">
                <a:solidFill>
                  <a:srgbClr val="FFFFFF"/>
                </a:solidFill>
                <a:latin typeface="Lilita One"/>
              </a:rPr>
              <a:t>Gestión de Ciclo de Vida: Control de creación y destrucción.</a:t>
            </a:r>
          </a:p>
          <a:p>
            <a:pPr algn="l" marL="802923" indent="-401462" lvl="1">
              <a:lnSpc>
                <a:spcPts val="5206"/>
              </a:lnSpc>
              <a:buFont typeface="Arial"/>
              <a:buChar char="•"/>
            </a:pPr>
            <a:r>
              <a:rPr lang="en-US" sz="3718">
                <a:solidFill>
                  <a:srgbClr val="FFFFFF"/>
                </a:solidFill>
                <a:latin typeface="Lilita One"/>
              </a:rPr>
              <a:t>Testeabilidad: Facilita pruebas unitarias y de integración.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124683" y="2928326"/>
            <a:ext cx="12038634" cy="7092765"/>
            <a:chOff x="0" y="0"/>
            <a:chExt cx="1705211" cy="1004654"/>
          </a:xfrm>
        </p:grpSpPr>
        <p:sp>
          <p:nvSpPr>
            <p:cNvPr name="Freeform 5" id="5"/>
            <p:cNvSpPr/>
            <p:nvPr/>
          </p:nvSpPr>
          <p:spPr>
            <a:xfrm flipH="false" flipV="false" rot="0">
              <a:off x="0" y="0"/>
              <a:ext cx="1705211" cy="1004654"/>
            </a:xfrm>
            <a:custGeom>
              <a:avLst/>
              <a:gdLst/>
              <a:ahLst/>
              <a:cxnLst/>
              <a:rect r="r" b="b" t="t" l="l"/>
              <a:pathLst>
                <a:path h="1004654" w="1705211">
                  <a:moveTo>
                    <a:pt x="32798" y="0"/>
                  </a:moveTo>
                  <a:lnTo>
                    <a:pt x="1672413" y="0"/>
                  </a:lnTo>
                  <a:cubicBezTo>
                    <a:pt x="1681112" y="0"/>
                    <a:pt x="1689454" y="3455"/>
                    <a:pt x="1695605" y="9606"/>
                  </a:cubicBezTo>
                  <a:cubicBezTo>
                    <a:pt x="1701755" y="15757"/>
                    <a:pt x="1705211" y="24099"/>
                    <a:pt x="1705211" y="32798"/>
                  </a:cubicBezTo>
                  <a:lnTo>
                    <a:pt x="1705211" y="971856"/>
                  </a:lnTo>
                  <a:cubicBezTo>
                    <a:pt x="1705211" y="989970"/>
                    <a:pt x="1690527" y="1004654"/>
                    <a:pt x="1672413" y="1004654"/>
                  </a:cubicBezTo>
                  <a:lnTo>
                    <a:pt x="32798" y="1004654"/>
                  </a:lnTo>
                  <a:cubicBezTo>
                    <a:pt x="14684" y="1004654"/>
                    <a:pt x="0" y="989970"/>
                    <a:pt x="0" y="971856"/>
                  </a:cubicBezTo>
                  <a:lnTo>
                    <a:pt x="0" y="32798"/>
                  </a:lnTo>
                  <a:cubicBezTo>
                    <a:pt x="0" y="14684"/>
                    <a:pt x="14684" y="0"/>
                    <a:pt x="32798" y="0"/>
                  </a:cubicBezTo>
                  <a:close/>
                </a:path>
              </a:pathLst>
            </a:custGeom>
            <a:solidFill>
              <a:srgbClr val="1F1F1F"/>
            </a:solidFill>
          </p:spPr>
        </p:sp>
        <p:sp>
          <p:nvSpPr>
            <p:cNvPr name="TextBox 6" id="6"/>
            <p:cNvSpPr txBox="true"/>
            <p:nvPr/>
          </p:nvSpPr>
          <p:spPr>
            <a:xfrm>
              <a:off x="0" y="-19050"/>
              <a:ext cx="1705211" cy="1023704"/>
            </a:xfrm>
            <a:prstGeom prst="rect">
              <a:avLst/>
            </a:prstGeom>
          </p:spPr>
          <p:txBody>
            <a:bodyPr anchor="ctr" rtlCol="false" tIns="47625" lIns="47625" bIns="47625" rIns="47625"/>
            <a:lstStyle/>
            <a:p>
              <a:pPr algn="ctr">
                <a:lnSpc>
                  <a:spcPts val="2493"/>
                </a:lnSpc>
              </a:pPr>
            </a:p>
          </p:txBody>
        </p:sp>
      </p:grpSp>
      <p:sp>
        <p:nvSpPr>
          <p:cNvPr name="Freeform 7" id="7"/>
          <p:cNvSpPr/>
          <p:nvPr/>
        </p:nvSpPr>
        <p:spPr>
          <a:xfrm flipH="false" flipV="false" rot="0">
            <a:off x="4586371" y="3864730"/>
            <a:ext cx="9115257" cy="5720529"/>
          </a:xfrm>
          <a:custGeom>
            <a:avLst/>
            <a:gdLst/>
            <a:ahLst/>
            <a:cxnLst/>
            <a:rect r="r" b="b" t="t" l="l"/>
            <a:pathLst>
              <a:path h="5720529" w="9115257">
                <a:moveTo>
                  <a:pt x="0" y="0"/>
                </a:moveTo>
                <a:lnTo>
                  <a:pt x="9115258" y="0"/>
                </a:lnTo>
                <a:lnTo>
                  <a:pt x="9115258" y="5720529"/>
                </a:lnTo>
                <a:lnTo>
                  <a:pt x="0" y="5720529"/>
                </a:lnTo>
                <a:lnTo>
                  <a:pt x="0" y="0"/>
                </a:lnTo>
                <a:close/>
              </a:path>
            </a:pathLst>
          </a:custGeom>
          <a:blipFill>
            <a:blip r:embed="rId5"/>
            <a:stretch>
              <a:fillRect l="0" t="0" r="0" b="0"/>
            </a:stretch>
          </a:blipFill>
        </p:spPr>
      </p:sp>
      <p:sp>
        <p:nvSpPr>
          <p:cNvPr name="Freeform 8" id="8"/>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grpSp>
        <p:nvGrpSpPr>
          <p:cNvPr name="Group 9" id="9"/>
          <p:cNvGrpSpPr/>
          <p:nvPr/>
        </p:nvGrpSpPr>
        <p:grpSpPr>
          <a:xfrm rot="0">
            <a:off x="4301722" y="3313751"/>
            <a:ext cx="367914" cy="3679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1" id="1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2" id="12"/>
          <p:cNvGrpSpPr/>
          <p:nvPr/>
        </p:nvGrpSpPr>
        <p:grpSpPr>
          <a:xfrm rot="0">
            <a:off x="4913573" y="3313751"/>
            <a:ext cx="367914" cy="3679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4" id="14"/>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5" id="15"/>
          <p:cNvGrpSpPr/>
          <p:nvPr/>
        </p:nvGrpSpPr>
        <p:grpSpPr>
          <a:xfrm rot="0">
            <a:off x="5529438" y="3313751"/>
            <a:ext cx="367914" cy="3679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7" id="17"/>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1231807"/>
            <a:ext cx="15307483"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Dosis Semi-Bold"/>
              </a:rPr>
              <a:t>INYECCION DE DEPENDENCIAS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1490258" y="1502156"/>
            <a:ext cx="15307483"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¿QUE ES MVC?</a:t>
            </a:r>
          </a:p>
        </p:txBody>
      </p:sp>
      <p:grpSp>
        <p:nvGrpSpPr>
          <p:cNvPr name="Group 6" id="6"/>
          <p:cNvGrpSpPr/>
          <p:nvPr/>
        </p:nvGrpSpPr>
        <p:grpSpPr>
          <a:xfrm rot="0">
            <a:off x="1599142" y="4141404"/>
            <a:ext cx="15089717" cy="4822783"/>
            <a:chOff x="0" y="0"/>
            <a:chExt cx="3974246" cy="1270198"/>
          </a:xfrm>
        </p:grpSpPr>
        <p:sp>
          <p:nvSpPr>
            <p:cNvPr name="Freeform 7" id="7"/>
            <p:cNvSpPr/>
            <p:nvPr/>
          </p:nvSpPr>
          <p:spPr>
            <a:xfrm flipH="false" flipV="false" rot="0">
              <a:off x="0" y="0"/>
              <a:ext cx="3974246" cy="1270198"/>
            </a:xfrm>
            <a:custGeom>
              <a:avLst/>
              <a:gdLst/>
              <a:ahLst/>
              <a:cxnLst/>
              <a:rect r="r" b="b" t="t" l="l"/>
              <a:pathLst>
                <a:path h="1270198" w="3974246">
                  <a:moveTo>
                    <a:pt x="26166" y="0"/>
                  </a:moveTo>
                  <a:lnTo>
                    <a:pt x="3948080" y="0"/>
                  </a:lnTo>
                  <a:cubicBezTo>
                    <a:pt x="3962531" y="0"/>
                    <a:pt x="3974246" y="11715"/>
                    <a:pt x="3974246" y="26166"/>
                  </a:cubicBezTo>
                  <a:lnTo>
                    <a:pt x="3974246" y="1244032"/>
                  </a:lnTo>
                  <a:cubicBezTo>
                    <a:pt x="3974246" y="1258483"/>
                    <a:pt x="3962531" y="1270198"/>
                    <a:pt x="3948080" y="1270198"/>
                  </a:cubicBezTo>
                  <a:lnTo>
                    <a:pt x="26166" y="1270198"/>
                  </a:lnTo>
                  <a:cubicBezTo>
                    <a:pt x="11715" y="1270198"/>
                    <a:pt x="0" y="1258483"/>
                    <a:pt x="0" y="1244032"/>
                  </a:cubicBezTo>
                  <a:lnTo>
                    <a:pt x="0" y="26166"/>
                  </a:lnTo>
                  <a:cubicBezTo>
                    <a:pt x="0" y="11715"/>
                    <a:pt x="11715" y="0"/>
                    <a:pt x="26166" y="0"/>
                  </a:cubicBezTo>
                  <a:close/>
                </a:path>
              </a:pathLst>
            </a:custGeom>
            <a:solidFill>
              <a:srgbClr val="000000">
                <a:alpha val="60000"/>
              </a:srgbClr>
            </a:solidFill>
          </p:spPr>
        </p:sp>
        <p:sp>
          <p:nvSpPr>
            <p:cNvPr name="TextBox 8" id="8"/>
            <p:cNvSpPr txBox="true"/>
            <p:nvPr/>
          </p:nvSpPr>
          <p:spPr>
            <a:xfrm>
              <a:off x="0" y="-38100"/>
              <a:ext cx="3974246" cy="1308298"/>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1689706" y="4296958"/>
            <a:ext cx="14908589" cy="44069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Es un patrón de diseño de software ampliamente utilizado en la industria del desarrollo de aplicaciones. Su objetivo principal es separar las preocupaciones dentro de una aplicación en tres componentes distintos para mejorar la modularidad, la mantenibilidad y la escalabilidad del código</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600597"/>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DIRECTIVAS:</a:t>
            </a:r>
          </a:p>
        </p:txBody>
      </p:sp>
      <p:grpSp>
        <p:nvGrpSpPr>
          <p:cNvPr name="Group 7" id="7"/>
          <p:cNvGrpSpPr/>
          <p:nvPr/>
        </p:nvGrpSpPr>
        <p:grpSpPr>
          <a:xfrm rot="0">
            <a:off x="1195586" y="3821006"/>
            <a:ext cx="15896828" cy="5166848"/>
            <a:chOff x="0" y="0"/>
            <a:chExt cx="4186819" cy="1360816"/>
          </a:xfrm>
        </p:grpSpPr>
        <p:sp>
          <p:nvSpPr>
            <p:cNvPr name="Freeform 8" id="8"/>
            <p:cNvSpPr/>
            <p:nvPr/>
          </p:nvSpPr>
          <p:spPr>
            <a:xfrm flipH="false" flipV="false" rot="0">
              <a:off x="0" y="0"/>
              <a:ext cx="4186819" cy="1360816"/>
            </a:xfrm>
            <a:custGeom>
              <a:avLst/>
              <a:gdLst/>
              <a:ahLst/>
              <a:cxnLst/>
              <a:rect r="r" b="b" t="t" l="l"/>
              <a:pathLst>
                <a:path h="1360816" w="4186819">
                  <a:moveTo>
                    <a:pt x="24838" y="0"/>
                  </a:moveTo>
                  <a:lnTo>
                    <a:pt x="4161981" y="0"/>
                  </a:lnTo>
                  <a:cubicBezTo>
                    <a:pt x="4168569" y="0"/>
                    <a:pt x="4174886" y="2617"/>
                    <a:pt x="4179544" y="7275"/>
                  </a:cubicBezTo>
                  <a:cubicBezTo>
                    <a:pt x="4184202" y="11933"/>
                    <a:pt x="4186819" y="18250"/>
                    <a:pt x="4186819" y="24838"/>
                  </a:cubicBezTo>
                  <a:lnTo>
                    <a:pt x="4186819" y="1335978"/>
                  </a:lnTo>
                  <a:cubicBezTo>
                    <a:pt x="4186819" y="1342566"/>
                    <a:pt x="4184202" y="1348883"/>
                    <a:pt x="4179544" y="1353541"/>
                  </a:cubicBezTo>
                  <a:cubicBezTo>
                    <a:pt x="4174886" y="1358199"/>
                    <a:pt x="4168569" y="1360816"/>
                    <a:pt x="4161981" y="1360816"/>
                  </a:cubicBezTo>
                  <a:lnTo>
                    <a:pt x="24838" y="1360816"/>
                  </a:lnTo>
                  <a:cubicBezTo>
                    <a:pt x="18250" y="1360816"/>
                    <a:pt x="11933" y="1358199"/>
                    <a:pt x="7275" y="1353541"/>
                  </a:cubicBezTo>
                  <a:cubicBezTo>
                    <a:pt x="2617" y="1348883"/>
                    <a:pt x="0" y="1342566"/>
                    <a:pt x="0" y="1335978"/>
                  </a:cubicBezTo>
                  <a:lnTo>
                    <a:pt x="0" y="24838"/>
                  </a:lnTo>
                  <a:cubicBezTo>
                    <a:pt x="0" y="18250"/>
                    <a:pt x="2617" y="11933"/>
                    <a:pt x="7275" y="7275"/>
                  </a:cubicBezTo>
                  <a:cubicBezTo>
                    <a:pt x="11933" y="2617"/>
                    <a:pt x="18250" y="0"/>
                    <a:pt x="24838" y="0"/>
                  </a:cubicBezTo>
                  <a:close/>
                </a:path>
              </a:pathLst>
            </a:custGeom>
            <a:solidFill>
              <a:srgbClr val="000000">
                <a:alpha val="60000"/>
              </a:srgbClr>
            </a:solidFill>
          </p:spPr>
        </p:sp>
        <p:sp>
          <p:nvSpPr>
            <p:cNvPr name="TextBox 9" id="9"/>
            <p:cNvSpPr txBox="true"/>
            <p:nvPr/>
          </p:nvSpPr>
          <p:spPr>
            <a:xfrm>
              <a:off x="0" y="-38100"/>
              <a:ext cx="4186819" cy="1398916"/>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1195586" y="3921580"/>
            <a:ext cx="15896828" cy="4899025"/>
          </a:xfrm>
          <a:prstGeom prst="rect">
            <a:avLst/>
          </a:prstGeom>
        </p:spPr>
        <p:txBody>
          <a:bodyPr anchor="t" rtlCol="false" tIns="0" lIns="0" bIns="0" rIns="0">
            <a:spAutoFit/>
          </a:bodyPr>
          <a:lstStyle/>
          <a:p>
            <a:pPr algn="ctr">
              <a:lnSpc>
                <a:spcPts val="5599"/>
              </a:lnSpc>
            </a:pPr>
            <a:r>
              <a:rPr lang="en-US" sz="3999">
                <a:solidFill>
                  <a:srgbClr val="FFFFFF"/>
                </a:solidFill>
                <a:latin typeface="Dosis Semi-Bold"/>
              </a:rPr>
              <a:t>Son instrucciones en el marcado HTML que proporcionan funcionalidad adicional a los elementos DOM existentes o personalizan su comportamiento. Las directivas son un componente clave en la construcción de aplicaciones web en Angular, ya que permiten extender y manipular el DOM de manera declarativa, lo que facilita la creación de interfaces de usuario dinámicas e interactivas. Angular proporciona varias directivas incorporadas y también permite la creación de directivas personalizadas.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58308" y="3573901"/>
            <a:ext cx="16571383" cy="5457783"/>
            <a:chOff x="0" y="0"/>
            <a:chExt cx="4364480" cy="1437441"/>
          </a:xfrm>
        </p:grpSpPr>
        <p:sp>
          <p:nvSpPr>
            <p:cNvPr name="Freeform 5" id="5"/>
            <p:cNvSpPr/>
            <p:nvPr/>
          </p:nvSpPr>
          <p:spPr>
            <a:xfrm flipH="false" flipV="false" rot="0">
              <a:off x="0" y="0"/>
              <a:ext cx="4364480" cy="1437441"/>
            </a:xfrm>
            <a:custGeom>
              <a:avLst/>
              <a:gdLst/>
              <a:ahLst/>
              <a:cxnLst/>
              <a:rect r="r" b="b" t="t" l="l"/>
              <a:pathLst>
                <a:path h="1437441" w="4364480">
                  <a:moveTo>
                    <a:pt x="23826" y="0"/>
                  </a:moveTo>
                  <a:lnTo>
                    <a:pt x="4340653" y="0"/>
                  </a:lnTo>
                  <a:cubicBezTo>
                    <a:pt x="4346972" y="0"/>
                    <a:pt x="4353033" y="2510"/>
                    <a:pt x="4357501" y="6979"/>
                  </a:cubicBezTo>
                  <a:cubicBezTo>
                    <a:pt x="4361969" y="11447"/>
                    <a:pt x="4364480" y="17507"/>
                    <a:pt x="4364480" y="23826"/>
                  </a:cubicBezTo>
                  <a:lnTo>
                    <a:pt x="4364480" y="1413614"/>
                  </a:lnTo>
                  <a:cubicBezTo>
                    <a:pt x="4364480" y="1419934"/>
                    <a:pt x="4361969" y="1425994"/>
                    <a:pt x="4357501" y="1430462"/>
                  </a:cubicBezTo>
                  <a:cubicBezTo>
                    <a:pt x="4353033" y="1434931"/>
                    <a:pt x="4346972" y="1437441"/>
                    <a:pt x="4340653" y="1437441"/>
                  </a:cubicBezTo>
                  <a:lnTo>
                    <a:pt x="23826" y="1437441"/>
                  </a:lnTo>
                  <a:cubicBezTo>
                    <a:pt x="17507" y="1437441"/>
                    <a:pt x="11447" y="1434931"/>
                    <a:pt x="6979" y="1430462"/>
                  </a:cubicBezTo>
                  <a:cubicBezTo>
                    <a:pt x="2510" y="1425994"/>
                    <a:pt x="0" y="1419934"/>
                    <a:pt x="0" y="1413614"/>
                  </a:cubicBezTo>
                  <a:lnTo>
                    <a:pt x="0" y="23826"/>
                  </a:lnTo>
                  <a:cubicBezTo>
                    <a:pt x="0" y="17507"/>
                    <a:pt x="2510" y="11447"/>
                    <a:pt x="6979" y="6979"/>
                  </a:cubicBezTo>
                  <a:cubicBezTo>
                    <a:pt x="11447" y="2510"/>
                    <a:pt x="17507" y="0"/>
                    <a:pt x="23826" y="0"/>
                  </a:cubicBezTo>
                  <a:close/>
                </a:path>
              </a:pathLst>
            </a:custGeom>
            <a:solidFill>
              <a:srgbClr val="000000">
                <a:alpha val="60000"/>
              </a:srgbClr>
            </a:solidFill>
          </p:spPr>
        </p:sp>
        <p:sp>
          <p:nvSpPr>
            <p:cNvPr name="TextBox 6" id="6"/>
            <p:cNvSpPr txBox="true"/>
            <p:nvPr/>
          </p:nvSpPr>
          <p:spPr>
            <a:xfrm>
              <a:off x="0" y="-38100"/>
              <a:ext cx="4364480" cy="1475541"/>
            </a:xfrm>
            <a:prstGeom prst="rect">
              <a:avLst/>
            </a:prstGeom>
          </p:spPr>
          <p:txBody>
            <a:bodyPr anchor="ctr" rtlCol="false" tIns="50800" lIns="50800" bIns="50800" rIns="50800"/>
            <a:lstStyle/>
            <a:p>
              <a:pPr algn="ctr">
                <a:lnSpc>
                  <a:spcPts val="2996"/>
                </a:lnSpc>
              </a:pPr>
            </a:p>
          </p:txBody>
        </p:sp>
      </p:grpSp>
      <p:sp>
        <p:nvSpPr>
          <p:cNvPr name="Freeform 7" id="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1326621" y="1371695"/>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DIRECTIVAS:</a:t>
            </a:r>
          </a:p>
        </p:txBody>
      </p:sp>
      <p:sp>
        <p:nvSpPr>
          <p:cNvPr name="TextBox 10" id="10"/>
          <p:cNvSpPr txBox="true"/>
          <p:nvPr/>
        </p:nvSpPr>
        <p:spPr>
          <a:xfrm rot="0">
            <a:off x="1419562" y="3652518"/>
            <a:ext cx="15448875" cy="5224349"/>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Instrucciones HTML: Extienden o personalizan elementos HTML.</a:t>
            </a:r>
          </a:p>
          <a:p>
            <a:pPr algn="l" marL="802923" indent="-401462" lvl="1">
              <a:lnSpc>
                <a:spcPts val="5206"/>
              </a:lnSpc>
              <a:buFont typeface="Arial"/>
              <a:buChar char="•"/>
            </a:pPr>
            <a:r>
              <a:rPr lang="en-US" sz="3718">
                <a:solidFill>
                  <a:srgbClr val="FFFFFF"/>
                </a:solidFill>
                <a:latin typeface="Lilita One"/>
              </a:rPr>
              <a:t>Directivas Incorporadas: Ofrecen funcionalidad predefinida.</a:t>
            </a:r>
          </a:p>
          <a:p>
            <a:pPr algn="l" marL="802923" indent="-401462" lvl="1">
              <a:lnSpc>
                <a:spcPts val="5206"/>
              </a:lnSpc>
              <a:buFont typeface="Arial"/>
              <a:buChar char="•"/>
            </a:pPr>
            <a:r>
              <a:rPr lang="en-US" sz="3718">
                <a:solidFill>
                  <a:srgbClr val="FFFFFF"/>
                </a:solidFill>
                <a:latin typeface="Lilita One"/>
              </a:rPr>
              <a:t>Directivas Estructurales: Manipulan la estructura del DOM.</a:t>
            </a:r>
          </a:p>
          <a:p>
            <a:pPr algn="l" marL="802923" indent="-401462" lvl="1">
              <a:lnSpc>
                <a:spcPts val="5206"/>
              </a:lnSpc>
              <a:buFont typeface="Arial"/>
              <a:buChar char="•"/>
            </a:pPr>
            <a:r>
              <a:rPr lang="en-US" sz="3718">
                <a:solidFill>
                  <a:srgbClr val="FFFFFF"/>
                </a:solidFill>
                <a:latin typeface="Lilita One"/>
              </a:rPr>
              <a:t>Directivas de Atributos: Cambian atributos y propiedades.</a:t>
            </a:r>
          </a:p>
          <a:p>
            <a:pPr algn="l" marL="802923" indent="-401462" lvl="1">
              <a:lnSpc>
                <a:spcPts val="5206"/>
              </a:lnSpc>
              <a:buFont typeface="Arial"/>
              <a:buChar char="•"/>
            </a:pPr>
            <a:r>
              <a:rPr lang="en-US" sz="3718">
                <a:solidFill>
                  <a:srgbClr val="FFFFFF"/>
                </a:solidFill>
                <a:latin typeface="Lilita One"/>
              </a:rPr>
              <a:t>Directivas de Eventos: Capturan y responden a eventos del usuario.</a:t>
            </a:r>
          </a:p>
          <a:p>
            <a:pPr algn="l" marL="802923" indent="-401462" lvl="1">
              <a:lnSpc>
                <a:spcPts val="5206"/>
              </a:lnSpc>
              <a:buFont typeface="Arial"/>
              <a:buChar char="•"/>
            </a:pPr>
            <a:r>
              <a:rPr lang="en-US" sz="3718">
                <a:solidFill>
                  <a:srgbClr val="FFFFFF"/>
                </a:solidFill>
                <a:latin typeface="Lilita One"/>
              </a:rPr>
              <a:t>Directivas Personalizadas: Creadas para necesidades específicas.</a:t>
            </a:r>
          </a:p>
          <a:p>
            <a:pPr algn="l" marL="802923" indent="-401462" lvl="1">
              <a:lnSpc>
                <a:spcPts val="5206"/>
              </a:lnSpc>
              <a:buFont typeface="Arial"/>
              <a:buChar char="•"/>
            </a:pPr>
            <a:r>
              <a:rPr lang="en-US" sz="3718">
                <a:solidFill>
                  <a:srgbClr val="FFFFFF"/>
                </a:solidFill>
                <a:latin typeface="Lilita One"/>
              </a:rPr>
              <a:t>Inyección de Dependencias: Acceso a servicios y datos.</a:t>
            </a:r>
          </a:p>
          <a:p>
            <a:pPr algn="l" marL="802923" indent="-401462" lvl="1">
              <a:lnSpc>
                <a:spcPts val="5206"/>
              </a:lnSpc>
              <a:buFont typeface="Arial"/>
              <a:buChar char="•"/>
            </a:pPr>
            <a:r>
              <a:rPr lang="en-US" sz="3718">
                <a:solidFill>
                  <a:srgbClr val="FFFFFF"/>
                </a:solidFill>
                <a:latin typeface="Lilita One"/>
              </a:rPr>
              <a:t>Flexibilidad de Aplicación: Se pueden aplicar como atributos o elementos.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87634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DIRECTIVA CON CLI:</a:t>
            </a:r>
          </a:p>
        </p:txBody>
      </p:sp>
      <p:grpSp>
        <p:nvGrpSpPr>
          <p:cNvPr name="Group 7" id="7"/>
          <p:cNvGrpSpPr/>
          <p:nvPr/>
        </p:nvGrpSpPr>
        <p:grpSpPr>
          <a:xfrm rot="0">
            <a:off x="2941315" y="4097543"/>
            <a:ext cx="12405370" cy="1876917"/>
            <a:chOff x="0" y="0"/>
            <a:chExt cx="2003349" cy="303104"/>
          </a:xfrm>
        </p:grpSpPr>
        <p:sp>
          <p:nvSpPr>
            <p:cNvPr name="Freeform 8" id="8"/>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9" id="9"/>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3597373" y="4419970"/>
            <a:ext cx="322701" cy="3227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4134033" y="4419970"/>
            <a:ext cx="322701" cy="32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6" id="16"/>
          <p:cNvGrpSpPr/>
          <p:nvPr/>
        </p:nvGrpSpPr>
        <p:grpSpPr>
          <a:xfrm rot="0">
            <a:off x="4674215" y="4419970"/>
            <a:ext cx="322701" cy="32270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8" id="1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9" id="19"/>
          <p:cNvSpPr txBox="true"/>
          <p:nvPr/>
        </p:nvSpPr>
        <p:spPr>
          <a:xfrm rot="0">
            <a:off x="3276600" y="4969327"/>
            <a:ext cx="11734800" cy="1216025"/>
          </a:xfrm>
          <a:prstGeom prst="rect">
            <a:avLst/>
          </a:prstGeom>
        </p:spPr>
        <p:txBody>
          <a:bodyPr anchor="t" rtlCol="false" tIns="0" lIns="0" bIns="0" rIns="0">
            <a:spAutoFit/>
          </a:bodyPr>
          <a:lstStyle/>
          <a:p>
            <a:pPr algn="ctr">
              <a:lnSpc>
                <a:spcPts val="4900"/>
              </a:lnSpc>
            </a:pPr>
            <a:r>
              <a:rPr lang="en-US" sz="3500">
                <a:solidFill>
                  <a:srgbClr val="FFFFFF"/>
                </a:solidFill>
                <a:latin typeface="Fira Code"/>
              </a:rPr>
              <a:t>ng generate directive nombre-de-la-directiva</a:t>
            </a:r>
          </a:p>
          <a:p>
            <a:pPr algn="ctr">
              <a:lnSpc>
                <a:spcPts val="4900"/>
              </a:lnSpc>
              <a:spcBef>
                <a:spcPct val="0"/>
              </a:spcBef>
            </a:pPr>
          </a:p>
        </p:txBody>
      </p:sp>
      <p:grpSp>
        <p:nvGrpSpPr>
          <p:cNvPr name="Group 20" id="20"/>
          <p:cNvGrpSpPr/>
          <p:nvPr/>
        </p:nvGrpSpPr>
        <p:grpSpPr>
          <a:xfrm rot="0">
            <a:off x="2941315" y="6397009"/>
            <a:ext cx="12405370" cy="1876917"/>
            <a:chOff x="0" y="0"/>
            <a:chExt cx="2003349" cy="303104"/>
          </a:xfrm>
        </p:grpSpPr>
        <p:sp>
          <p:nvSpPr>
            <p:cNvPr name="Freeform 21" id="21"/>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22" id="22"/>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23" id="23"/>
          <p:cNvGrpSpPr/>
          <p:nvPr/>
        </p:nvGrpSpPr>
        <p:grpSpPr>
          <a:xfrm rot="0">
            <a:off x="3597373" y="6719436"/>
            <a:ext cx="322701" cy="32270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5" id="2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6" id="26"/>
          <p:cNvGrpSpPr/>
          <p:nvPr/>
        </p:nvGrpSpPr>
        <p:grpSpPr>
          <a:xfrm rot="0">
            <a:off x="4134033" y="6719436"/>
            <a:ext cx="322701" cy="32270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8" id="2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9" id="29"/>
          <p:cNvGrpSpPr/>
          <p:nvPr/>
        </p:nvGrpSpPr>
        <p:grpSpPr>
          <a:xfrm rot="0">
            <a:off x="4674215" y="6719436"/>
            <a:ext cx="322701" cy="32270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1" id="3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32" id="32"/>
          <p:cNvSpPr txBox="true"/>
          <p:nvPr/>
        </p:nvSpPr>
        <p:spPr>
          <a:xfrm rot="0">
            <a:off x="4724946" y="7259268"/>
            <a:ext cx="8838109"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Fira Code"/>
              </a:rPr>
              <a:t>ng g d nombre-de-la-directiva</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346566" y="3257733"/>
            <a:ext cx="13594867" cy="5896848"/>
            <a:chOff x="0" y="0"/>
            <a:chExt cx="1925643" cy="835258"/>
          </a:xfrm>
        </p:grpSpPr>
        <p:sp>
          <p:nvSpPr>
            <p:cNvPr name="Freeform 5" id="5"/>
            <p:cNvSpPr/>
            <p:nvPr/>
          </p:nvSpPr>
          <p:spPr>
            <a:xfrm flipH="false" flipV="false" rot="0">
              <a:off x="0" y="0"/>
              <a:ext cx="1925643" cy="835258"/>
            </a:xfrm>
            <a:custGeom>
              <a:avLst/>
              <a:gdLst/>
              <a:ahLst/>
              <a:cxnLst/>
              <a:rect r="r" b="b" t="t" l="l"/>
              <a:pathLst>
                <a:path h="835258" w="1925643">
                  <a:moveTo>
                    <a:pt x="29043" y="0"/>
                  </a:moveTo>
                  <a:lnTo>
                    <a:pt x="1896600" y="0"/>
                  </a:lnTo>
                  <a:cubicBezTo>
                    <a:pt x="1912640" y="0"/>
                    <a:pt x="1925643" y="13003"/>
                    <a:pt x="1925643" y="29043"/>
                  </a:cubicBezTo>
                  <a:lnTo>
                    <a:pt x="1925643" y="806215"/>
                  </a:lnTo>
                  <a:cubicBezTo>
                    <a:pt x="1925643" y="813918"/>
                    <a:pt x="1922583" y="821305"/>
                    <a:pt x="1917137" y="826752"/>
                  </a:cubicBezTo>
                  <a:cubicBezTo>
                    <a:pt x="1911690" y="832199"/>
                    <a:pt x="1904303" y="835258"/>
                    <a:pt x="1896600" y="835258"/>
                  </a:cubicBezTo>
                  <a:lnTo>
                    <a:pt x="29043" y="835258"/>
                  </a:lnTo>
                  <a:cubicBezTo>
                    <a:pt x="21340" y="835258"/>
                    <a:pt x="13953" y="832199"/>
                    <a:pt x="8507" y="826752"/>
                  </a:cubicBezTo>
                  <a:cubicBezTo>
                    <a:pt x="3060" y="821305"/>
                    <a:pt x="0" y="813918"/>
                    <a:pt x="0" y="806215"/>
                  </a:cubicBezTo>
                  <a:lnTo>
                    <a:pt x="0" y="29043"/>
                  </a:lnTo>
                  <a:cubicBezTo>
                    <a:pt x="0" y="21340"/>
                    <a:pt x="3060" y="13953"/>
                    <a:pt x="8507" y="8507"/>
                  </a:cubicBezTo>
                  <a:cubicBezTo>
                    <a:pt x="13953" y="3060"/>
                    <a:pt x="21340" y="0"/>
                    <a:pt x="29043" y="0"/>
                  </a:cubicBezTo>
                  <a:close/>
                </a:path>
              </a:pathLst>
            </a:custGeom>
            <a:solidFill>
              <a:srgbClr val="1F1F1F"/>
            </a:solidFill>
          </p:spPr>
        </p:sp>
        <p:sp>
          <p:nvSpPr>
            <p:cNvPr name="TextBox 6" id="6"/>
            <p:cNvSpPr txBox="true"/>
            <p:nvPr/>
          </p:nvSpPr>
          <p:spPr>
            <a:xfrm>
              <a:off x="0" y="-19050"/>
              <a:ext cx="1925643" cy="854308"/>
            </a:xfrm>
            <a:prstGeom prst="rect">
              <a:avLst/>
            </a:prstGeom>
          </p:spPr>
          <p:txBody>
            <a:bodyPr anchor="ctr" rtlCol="false" tIns="47625" lIns="47625" bIns="47625" rIns="47625"/>
            <a:lstStyle/>
            <a:p>
              <a:pPr algn="ctr">
                <a:lnSpc>
                  <a:spcPts val="2493"/>
                </a:lnSpc>
              </a:pPr>
            </a:p>
          </p:txBody>
        </p:sp>
      </p:grpSp>
      <p:sp>
        <p:nvSpPr>
          <p:cNvPr name="Freeform 7" id="7"/>
          <p:cNvSpPr/>
          <p:nvPr/>
        </p:nvSpPr>
        <p:spPr>
          <a:xfrm flipH="false" flipV="false" rot="0">
            <a:off x="2865547" y="4051237"/>
            <a:ext cx="12556905" cy="4894571"/>
          </a:xfrm>
          <a:custGeom>
            <a:avLst/>
            <a:gdLst/>
            <a:ahLst/>
            <a:cxnLst/>
            <a:rect r="r" b="b" t="t" l="l"/>
            <a:pathLst>
              <a:path h="4894571" w="12556905">
                <a:moveTo>
                  <a:pt x="0" y="0"/>
                </a:moveTo>
                <a:lnTo>
                  <a:pt x="12556906" y="0"/>
                </a:lnTo>
                <a:lnTo>
                  <a:pt x="12556906" y="4894571"/>
                </a:lnTo>
                <a:lnTo>
                  <a:pt x="0" y="4894571"/>
                </a:lnTo>
                <a:lnTo>
                  <a:pt x="0" y="0"/>
                </a:lnTo>
                <a:close/>
              </a:path>
            </a:pathLst>
          </a:custGeom>
          <a:blipFill>
            <a:blip r:embed="rId5"/>
            <a:stretch>
              <a:fillRect l="0" t="0" r="0" b="0"/>
            </a:stretch>
          </a:blipFill>
        </p:spPr>
      </p:sp>
      <p:sp>
        <p:nvSpPr>
          <p:cNvPr name="Freeform 8" id="8"/>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grpSp>
        <p:nvGrpSpPr>
          <p:cNvPr name="Group 9" id="9"/>
          <p:cNvGrpSpPr/>
          <p:nvPr/>
        </p:nvGrpSpPr>
        <p:grpSpPr>
          <a:xfrm rot="0">
            <a:off x="3333106" y="3674908"/>
            <a:ext cx="328704" cy="32870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1" id="1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2" id="12"/>
          <p:cNvGrpSpPr/>
          <p:nvPr/>
        </p:nvGrpSpPr>
        <p:grpSpPr>
          <a:xfrm rot="0">
            <a:off x="3879749" y="3674908"/>
            <a:ext cx="328704" cy="3287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4" id="14"/>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5" id="15"/>
          <p:cNvGrpSpPr/>
          <p:nvPr/>
        </p:nvGrpSpPr>
        <p:grpSpPr>
          <a:xfrm rot="0">
            <a:off x="4429979" y="3674908"/>
            <a:ext cx="328704" cy="32870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7" id="17"/>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99792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DIRECTIVA:</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085876" y="4219379"/>
            <a:ext cx="14116248" cy="4240919"/>
            <a:chOff x="0" y="0"/>
            <a:chExt cx="1807216" cy="542939"/>
          </a:xfrm>
        </p:grpSpPr>
        <p:sp>
          <p:nvSpPr>
            <p:cNvPr name="Freeform 5" id="5"/>
            <p:cNvSpPr/>
            <p:nvPr/>
          </p:nvSpPr>
          <p:spPr>
            <a:xfrm flipH="false" flipV="false" rot="0">
              <a:off x="0" y="0"/>
              <a:ext cx="1807216" cy="542939"/>
            </a:xfrm>
            <a:custGeom>
              <a:avLst/>
              <a:gdLst/>
              <a:ahLst/>
              <a:cxnLst/>
              <a:rect r="r" b="b" t="t" l="l"/>
              <a:pathLst>
                <a:path h="542939" w="1807216">
                  <a:moveTo>
                    <a:pt x="27970" y="0"/>
                  </a:moveTo>
                  <a:lnTo>
                    <a:pt x="1779246" y="0"/>
                  </a:lnTo>
                  <a:cubicBezTo>
                    <a:pt x="1786664" y="0"/>
                    <a:pt x="1793779" y="2947"/>
                    <a:pt x="1799024" y="8192"/>
                  </a:cubicBezTo>
                  <a:cubicBezTo>
                    <a:pt x="1804270" y="13438"/>
                    <a:pt x="1807216" y="20552"/>
                    <a:pt x="1807216" y="27970"/>
                  </a:cubicBezTo>
                  <a:lnTo>
                    <a:pt x="1807216" y="514968"/>
                  </a:lnTo>
                  <a:cubicBezTo>
                    <a:pt x="1807216" y="522387"/>
                    <a:pt x="1804270" y="529501"/>
                    <a:pt x="1799024" y="534746"/>
                  </a:cubicBezTo>
                  <a:cubicBezTo>
                    <a:pt x="1793779" y="539992"/>
                    <a:pt x="1786664" y="542939"/>
                    <a:pt x="1779246" y="542939"/>
                  </a:cubicBezTo>
                  <a:lnTo>
                    <a:pt x="27970" y="542939"/>
                  </a:lnTo>
                  <a:cubicBezTo>
                    <a:pt x="20552" y="542939"/>
                    <a:pt x="13438" y="539992"/>
                    <a:pt x="8192" y="534746"/>
                  </a:cubicBezTo>
                  <a:cubicBezTo>
                    <a:pt x="2947" y="529501"/>
                    <a:pt x="0" y="522387"/>
                    <a:pt x="0" y="514968"/>
                  </a:cubicBezTo>
                  <a:lnTo>
                    <a:pt x="0" y="27970"/>
                  </a:lnTo>
                  <a:cubicBezTo>
                    <a:pt x="0" y="20552"/>
                    <a:pt x="2947" y="13438"/>
                    <a:pt x="8192" y="8192"/>
                  </a:cubicBezTo>
                  <a:cubicBezTo>
                    <a:pt x="13438" y="2947"/>
                    <a:pt x="20552" y="0"/>
                    <a:pt x="27970" y="0"/>
                  </a:cubicBezTo>
                  <a:close/>
                </a:path>
              </a:pathLst>
            </a:custGeom>
            <a:solidFill>
              <a:srgbClr val="1F1F1F"/>
            </a:solidFill>
          </p:spPr>
        </p:sp>
        <p:sp>
          <p:nvSpPr>
            <p:cNvPr name="TextBox 6" id="6"/>
            <p:cNvSpPr txBox="true"/>
            <p:nvPr/>
          </p:nvSpPr>
          <p:spPr>
            <a:xfrm>
              <a:off x="0" y="-19050"/>
              <a:ext cx="1807216" cy="561989"/>
            </a:xfrm>
            <a:prstGeom prst="rect">
              <a:avLst/>
            </a:prstGeom>
          </p:spPr>
          <p:txBody>
            <a:bodyPr anchor="ctr" rtlCol="false" tIns="47625" lIns="47625" bIns="47625" rIns="47625"/>
            <a:lstStyle/>
            <a:p>
              <a:pPr algn="ctr">
                <a:lnSpc>
                  <a:spcPts val="2493"/>
                </a:lnSpc>
              </a:pPr>
            </a:p>
          </p:txBody>
        </p:sp>
      </p:grpSp>
      <p:sp>
        <p:nvSpPr>
          <p:cNvPr name="Freeform 7" id="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grpSp>
        <p:nvGrpSpPr>
          <p:cNvPr name="Group 8" id="8"/>
          <p:cNvGrpSpPr/>
          <p:nvPr/>
        </p:nvGrpSpPr>
        <p:grpSpPr>
          <a:xfrm rot="0">
            <a:off x="3177378" y="4680939"/>
            <a:ext cx="363676" cy="36367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0" id="10"/>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1" id="11"/>
          <p:cNvGrpSpPr/>
          <p:nvPr/>
        </p:nvGrpSpPr>
        <p:grpSpPr>
          <a:xfrm rot="0">
            <a:off x="3782181" y="4680939"/>
            <a:ext cx="363676" cy="36367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3" id="13"/>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4" id="14"/>
          <p:cNvGrpSpPr/>
          <p:nvPr/>
        </p:nvGrpSpPr>
        <p:grpSpPr>
          <a:xfrm rot="0">
            <a:off x="4390952" y="4680939"/>
            <a:ext cx="363676" cy="36367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6" id="16"/>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Freeform 17" id="17"/>
          <p:cNvSpPr/>
          <p:nvPr/>
        </p:nvSpPr>
        <p:spPr>
          <a:xfrm flipH="false" flipV="false" rot="0">
            <a:off x="2895657" y="5345643"/>
            <a:ext cx="12496687" cy="2552581"/>
          </a:xfrm>
          <a:custGeom>
            <a:avLst/>
            <a:gdLst/>
            <a:ahLst/>
            <a:cxnLst/>
            <a:rect r="r" b="b" t="t" l="l"/>
            <a:pathLst>
              <a:path h="2552581" w="12496687">
                <a:moveTo>
                  <a:pt x="0" y="0"/>
                </a:moveTo>
                <a:lnTo>
                  <a:pt x="12496686" y="0"/>
                </a:lnTo>
                <a:lnTo>
                  <a:pt x="12496686" y="2552581"/>
                </a:lnTo>
                <a:lnTo>
                  <a:pt x="0" y="2552581"/>
                </a:lnTo>
                <a:lnTo>
                  <a:pt x="0" y="0"/>
                </a:lnTo>
                <a:close/>
              </a:path>
            </a:pathLst>
          </a:custGeom>
          <a:blipFill>
            <a:blip r:embed="rId6"/>
            <a:stretch>
              <a:fillRect l="0" t="0" r="0" b="0"/>
            </a:stretch>
          </a:blipFill>
        </p:spPr>
      </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99792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LLAMAR DIRECTIVA:</a:t>
            </a:r>
          </a:p>
        </p:txBody>
      </p:sp>
      <p:sp>
        <p:nvSpPr>
          <p:cNvPr name="TextBox 20" id="20"/>
          <p:cNvSpPr txBox="true"/>
          <p:nvPr/>
        </p:nvSpPr>
        <p:spPr>
          <a:xfrm rot="0">
            <a:off x="2085876" y="3672009"/>
            <a:ext cx="14116248"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rPr>
              <a:t>Desde la plantilla del HTML:</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938212" y="2857500"/>
            <a:ext cx="16411575" cy="6174184"/>
            <a:chOff x="0" y="0"/>
            <a:chExt cx="4322390" cy="1626123"/>
          </a:xfrm>
        </p:grpSpPr>
        <p:sp>
          <p:nvSpPr>
            <p:cNvPr name="Freeform 7" id="7"/>
            <p:cNvSpPr/>
            <p:nvPr/>
          </p:nvSpPr>
          <p:spPr>
            <a:xfrm flipH="false" flipV="false" rot="0">
              <a:off x="0" y="0"/>
              <a:ext cx="4322390" cy="1626123"/>
            </a:xfrm>
            <a:custGeom>
              <a:avLst/>
              <a:gdLst/>
              <a:ahLst/>
              <a:cxnLst/>
              <a:rect r="r" b="b" t="t" l="l"/>
              <a:pathLst>
                <a:path h="1626123" w="4322390">
                  <a:moveTo>
                    <a:pt x="24059" y="0"/>
                  </a:moveTo>
                  <a:lnTo>
                    <a:pt x="4298331" y="0"/>
                  </a:lnTo>
                  <a:cubicBezTo>
                    <a:pt x="4304712" y="0"/>
                    <a:pt x="4310831" y="2535"/>
                    <a:pt x="4315344" y="7047"/>
                  </a:cubicBezTo>
                  <a:cubicBezTo>
                    <a:pt x="4319855" y="11558"/>
                    <a:pt x="4322390" y="17678"/>
                    <a:pt x="4322390" y="24059"/>
                  </a:cubicBezTo>
                  <a:lnTo>
                    <a:pt x="4322390" y="1602064"/>
                  </a:lnTo>
                  <a:cubicBezTo>
                    <a:pt x="4322390" y="1608445"/>
                    <a:pt x="4319855" y="1614564"/>
                    <a:pt x="4315344" y="1619076"/>
                  </a:cubicBezTo>
                  <a:cubicBezTo>
                    <a:pt x="4310831" y="1623588"/>
                    <a:pt x="4304712" y="1626123"/>
                    <a:pt x="4298331" y="1626123"/>
                  </a:cubicBezTo>
                  <a:lnTo>
                    <a:pt x="24059" y="1626123"/>
                  </a:lnTo>
                  <a:cubicBezTo>
                    <a:pt x="17678" y="1626123"/>
                    <a:pt x="11558" y="1623588"/>
                    <a:pt x="7047" y="1619076"/>
                  </a:cubicBezTo>
                  <a:cubicBezTo>
                    <a:pt x="2535" y="1614564"/>
                    <a:pt x="0" y="1608445"/>
                    <a:pt x="0" y="1602064"/>
                  </a:cubicBezTo>
                  <a:lnTo>
                    <a:pt x="0" y="24059"/>
                  </a:lnTo>
                  <a:cubicBezTo>
                    <a:pt x="0" y="17678"/>
                    <a:pt x="2535" y="11558"/>
                    <a:pt x="7047" y="7047"/>
                  </a:cubicBezTo>
                  <a:cubicBezTo>
                    <a:pt x="11558" y="2535"/>
                    <a:pt x="17678" y="0"/>
                    <a:pt x="24059" y="0"/>
                  </a:cubicBezTo>
                  <a:close/>
                </a:path>
              </a:pathLst>
            </a:custGeom>
            <a:solidFill>
              <a:srgbClr val="000000">
                <a:alpha val="60000"/>
              </a:srgbClr>
            </a:solidFill>
          </p:spPr>
        </p:sp>
        <p:sp>
          <p:nvSpPr>
            <p:cNvPr name="TextBox 8" id="8"/>
            <p:cNvSpPr txBox="true"/>
            <p:nvPr/>
          </p:nvSpPr>
          <p:spPr>
            <a:xfrm>
              <a:off x="0" y="-38100"/>
              <a:ext cx="4322390" cy="1664223"/>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1490258" y="800100"/>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PIPES:</a:t>
            </a:r>
          </a:p>
        </p:txBody>
      </p:sp>
      <p:sp>
        <p:nvSpPr>
          <p:cNvPr name="TextBox 10" id="10"/>
          <p:cNvSpPr txBox="true"/>
          <p:nvPr/>
        </p:nvSpPr>
        <p:spPr>
          <a:xfrm rot="0">
            <a:off x="1195586" y="3005177"/>
            <a:ext cx="15896828" cy="5802630"/>
          </a:xfrm>
          <a:prstGeom prst="rect">
            <a:avLst/>
          </a:prstGeom>
        </p:spPr>
        <p:txBody>
          <a:bodyPr anchor="t" rtlCol="false" tIns="0" lIns="0" bIns="0" rIns="0">
            <a:spAutoFit/>
          </a:bodyPr>
          <a:lstStyle/>
          <a:p>
            <a:pPr algn="ctr">
              <a:lnSpc>
                <a:spcPts val="4619"/>
              </a:lnSpc>
            </a:pPr>
            <a:r>
              <a:rPr lang="en-US" sz="3299">
                <a:solidFill>
                  <a:srgbClr val="FFFFFF"/>
                </a:solidFill>
                <a:latin typeface="Dosis Semi-Bold"/>
              </a:rPr>
              <a:t>Son una característica que permite formatear y transformar datos en la vista de una aplicación web de manera sencilla y legible. Los pipes son funciones que toman un valor de entrada (como una cadena de texto, un número o un objeto) y lo procesan para proporcionar una representación modificada o formateada en la interfaz de usuario.</a:t>
            </a:r>
          </a:p>
          <a:p>
            <a:pPr algn="ctr">
              <a:lnSpc>
                <a:spcPts val="4619"/>
              </a:lnSpc>
            </a:pPr>
            <a:r>
              <a:rPr lang="en-US" sz="3299">
                <a:solidFill>
                  <a:srgbClr val="FFFFFF"/>
                </a:solidFill>
                <a:latin typeface="Dosis Semi-Bold"/>
              </a:rPr>
              <a:t>Los pipes se utilizan en las plantillas HTML de Angular y se aplican utilizando el símbolo de barra vertical |. Algunos ejemplos comunes de uso de pipes incluyen el formateo de fechas, números, monedas, texto en mayúsculas o minúsculas, entre otros.</a:t>
            </a:r>
          </a:p>
          <a:p>
            <a:pPr algn="ctr">
              <a:lnSpc>
                <a:spcPts val="4619"/>
              </a:lnSpc>
            </a:pPr>
            <a:r>
              <a:rPr lang="en-US" sz="3299">
                <a:solidFill>
                  <a:srgbClr val="FFFFFF"/>
                </a:solidFill>
                <a:latin typeface="Dosis Semi-Bold"/>
              </a:rPr>
              <a:t>Angular proporciona una serie de pipes integrados, como DatePipe, UpperCasePipe, LowerCasePipe, CurrencyPipe, DecimalPipe, PercentPipe, entre otros. Además, también puedes crear tus propios pipes personalizados cuando necesites realizar transformaciones específicas.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602763" y="3593369"/>
            <a:ext cx="13082474" cy="5110652"/>
            <a:chOff x="0" y="0"/>
            <a:chExt cx="3445590" cy="1346015"/>
          </a:xfrm>
        </p:grpSpPr>
        <p:sp>
          <p:nvSpPr>
            <p:cNvPr name="Freeform 5" id="5"/>
            <p:cNvSpPr/>
            <p:nvPr/>
          </p:nvSpPr>
          <p:spPr>
            <a:xfrm flipH="false" flipV="false" rot="0">
              <a:off x="0" y="0"/>
              <a:ext cx="3445590" cy="1346015"/>
            </a:xfrm>
            <a:custGeom>
              <a:avLst/>
              <a:gdLst/>
              <a:ahLst/>
              <a:cxnLst/>
              <a:rect r="r" b="b" t="t" l="l"/>
              <a:pathLst>
                <a:path h="1346015" w="3445590">
                  <a:moveTo>
                    <a:pt x="30181" y="0"/>
                  </a:moveTo>
                  <a:lnTo>
                    <a:pt x="3415409" y="0"/>
                  </a:lnTo>
                  <a:cubicBezTo>
                    <a:pt x="3432077" y="0"/>
                    <a:pt x="3445590" y="13512"/>
                    <a:pt x="3445590" y="30181"/>
                  </a:cubicBezTo>
                  <a:lnTo>
                    <a:pt x="3445590" y="1315835"/>
                  </a:lnTo>
                  <a:cubicBezTo>
                    <a:pt x="3445590" y="1323839"/>
                    <a:pt x="3442410" y="1331516"/>
                    <a:pt x="3436750" y="1337176"/>
                  </a:cubicBezTo>
                  <a:cubicBezTo>
                    <a:pt x="3431090" y="1342836"/>
                    <a:pt x="3423414" y="1346015"/>
                    <a:pt x="3415409" y="1346015"/>
                  </a:cubicBezTo>
                  <a:lnTo>
                    <a:pt x="30181" y="1346015"/>
                  </a:lnTo>
                  <a:cubicBezTo>
                    <a:pt x="22176" y="1346015"/>
                    <a:pt x="14500" y="1342836"/>
                    <a:pt x="8840" y="1337176"/>
                  </a:cubicBezTo>
                  <a:cubicBezTo>
                    <a:pt x="3180" y="1331516"/>
                    <a:pt x="0" y="1323839"/>
                    <a:pt x="0" y="1315835"/>
                  </a:cubicBezTo>
                  <a:lnTo>
                    <a:pt x="0" y="30181"/>
                  </a:lnTo>
                  <a:cubicBezTo>
                    <a:pt x="0" y="22176"/>
                    <a:pt x="3180" y="14500"/>
                    <a:pt x="8840" y="8840"/>
                  </a:cubicBezTo>
                  <a:cubicBezTo>
                    <a:pt x="14500" y="3180"/>
                    <a:pt x="22176" y="0"/>
                    <a:pt x="30181" y="0"/>
                  </a:cubicBezTo>
                  <a:close/>
                </a:path>
              </a:pathLst>
            </a:custGeom>
            <a:solidFill>
              <a:srgbClr val="000000">
                <a:alpha val="60000"/>
              </a:srgbClr>
            </a:solidFill>
          </p:spPr>
        </p:sp>
        <p:sp>
          <p:nvSpPr>
            <p:cNvPr name="TextBox 6" id="6"/>
            <p:cNvSpPr txBox="true"/>
            <p:nvPr/>
          </p:nvSpPr>
          <p:spPr>
            <a:xfrm>
              <a:off x="0" y="-38100"/>
              <a:ext cx="3445590" cy="1384115"/>
            </a:xfrm>
            <a:prstGeom prst="rect">
              <a:avLst/>
            </a:prstGeom>
          </p:spPr>
          <p:txBody>
            <a:bodyPr anchor="ctr" rtlCol="false" tIns="50800" lIns="50800" bIns="50800" rIns="50800"/>
            <a:lstStyle/>
            <a:p>
              <a:pPr algn="ctr">
                <a:lnSpc>
                  <a:spcPts val="2996"/>
                </a:lnSpc>
              </a:pPr>
            </a:p>
          </p:txBody>
        </p:sp>
      </p:grpSp>
      <p:sp>
        <p:nvSpPr>
          <p:cNvPr name="Freeform 7" id="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1490258" y="1048811"/>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PIPES:</a:t>
            </a:r>
          </a:p>
        </p:txBody>
      </p:sp>
      <p:sp>
        <p:nvSpPr>
          <p:cNvPr name="TextBox 10" id="10"/>
          <p:cNvSpPr txBox="true"/>
          <p:nvPr/>
        </p:nvSpPr>
        <p:spPr>
          <a:xfrm rot="0">
            <a:off x="2663889" y="3826084"/>
            <a:ext cx="12960223" cy="4569023"/>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Formateo de Datos: Transforma datos para presentarlos.</a:t>
            </a:r>
          </a:p>
          <a:p>
            <a:pPr algn="l" marL="802923" indent="-401462" lvl="1">
              <a:lnSpc>
                <a:spcPts val="5206"/>
              </a:lnSpc>
              <a:buFont typeface="Arial"/>
              <a:buChar char="•"/>
            </a:pPr>
            <a:r>
              <a:rPr lang="en-US" sz="3718">
                <a:solidFill>
                  <a:srgbClr val="FFFFFF"/>
                </a:solidFill>
                <a:latin typeface="Lilita One"/>
              </a:rPr>
              <a:t>Sintaxis de Pipe: Se aplica en plantillas con |.</a:t>
            </a:r>
          </a:p>
          <a:p>
            <a:pPr algn="l" marL="802923" indent="-401462" lvl="1">
              <a:lnSpc>
                <a:spcPts val="5206"/>
              </a:lnSpc>
              <a:buFont typeface="Arial"/>
              <a:buChar char="•"/>
            </a:pPr>
            <a:r>
              <a:rPr lang="en-US" sz="3718">
                <a:solidFill>
                  <a:srgbClr val="FFFFFF"/>
                </a:solidFill>
                <a:latin typeface="Lilita One"/>
              </a:rPr>
              <a:t>Pipes Integrados: Angular proporciona pipes predefinidos.</a:t>
            </a:r>
          </a:p>
          <a:p>
            <a:pPr algn="l" marL="802923" indent="-401462" lvl="1">
              <a:lnSpc>
                <a:spcPts val="5206"/>
              </a:lnSpc>
              <a:buFont typeface="Arial"/>
              <a:buChar char="•"/>
            </a:pPr>
            <a:r>
              <a:rPr lang="en-US" sz="3718">
                <a:solidFill>
                  <a:srgbClr val="FFFFFF"/>
                </a:solidFill>
                <a:latin typeface="Lilita One"/>
              </a:rPr>
              <a:t>Pipes Encadenados: Se pueden combinar varios pipes.</a:t>
            </a:r>
          </a:p>
          <a:p>
            <a:pPr algn="l" marL="802923" indent="-401462" lvl="1">
              <a:lnSpc>
                <a:spcPts val="5206"/>
              </a:lnSpc>
              <a:buFont typeface="Arial"/>
              <a:buChar char="•"/>
            </a:pPr>
            <a:r>
              <a:rPr lang="en-US" sz="3718">
                <a:solidFill>
                  <a:srgbClr val="FFFFFF"/>
                </a:solidFill>
                <a:latin typeface="Lilita One"/>
              </a:rPr>
              <a:t>Pipes Personalizados: Creados para necesidades específicas.</a:t>
            </a:r>
          </a:p>
          <a:p>
            <a:pPr algn="l" marL="802923" indent="-401462" lvl="1">
              <a:lnSpc>
                <a:spcPts val="5206"/>
              </a:lnSpc>
              <a:buFont typeface="Arial"/>
              <a:buChar char="•"/>
            </a:pPr>
            <a:r>
              <a:rPr lang="en-US" sz="3718">
                <a:solidFill>
                  <a:srgbClr val="FFFFFF"/>
                </a:solidFill>
                <a:latin typeface="Lilita One"/>
              </a:rPr>
              <a:t>Parámetros de Pipe: Aceptan configuración adicional.</a:t>
            </a:r>
          </a:p>
          <a:p>
            <a:pPr algn="l" marL="802923" indent="-401462" lvl="1">
              <a:lnSpc>
                <a:spcPts val="5206"/>
              </a:lnSpc>
              <a:buFont typeface="Arial"/>
              <a:buChar char="•"/>
            </a:pPr>
            <a:r>
              <a:rPr lang="en-US" sz="3718">
                <a:solidFill>
                  <a:srgbClr val="FFFFFF"/>
                </a:solidFill>
                <a:latin typeface="Lilita One"/>
              </a:rPr>
              <a:t>Inmutabilidad: No alteran los datos originales.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87634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PIPES CON CLI:</a:t>
            </a:r>
          </a:p>
        </p:txBody>
      </p:sp>
      <p:grpSp>
        <p:nvGrpSpPr>
          <p:cNvPr name="Group 7" id="7"/>
          <p:cNvGrpSpPr/>
          <p:nvPr/>
        </p:nvGrpSpPr>
        <p:grpSpPr>
          <a:xfrm rot="0">
            <a:off x="2941315" y="4097543"/>
            <a:ext cx="12405370" cy="1876917"/>
            <a:chOff x="0" y="0"/>
            <a:chExt cx="2003349" cy="303104"/>
          </a:xfrm>
        </p:grpSpPr>
        <p:sp>
          <p:nvSpPr>
            <p:cNvPr name="Freeform 8" id="8"/>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9" id="9"/>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3597373" y="4419970"/>
            <a:ext cx="322701" cy="3227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4134033" y="4419970"/>
            <a:ext cx="322701" cy="32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6" id="16"/>
          <p:cNvGrpSpPr/>
          <p:nvPr/>
        </p:nvGrpSpPr>
        <p:grpSpPr>
          <a:xfrm rot="0">
            <a:off x="4674215" y="4419970"/>
            <a:ext cx="322701" cy="32270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8" id="1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9" id="19"/>
          <p:cNvSpPr txBox="true"/>
          <p:nvPr/>
        </p:nvSpPr>
        <p:spPr>
          <a:xfrm rot="0">
            <a:off x="4876800" y="4969327"/>
            <a:ext cx="8534400" cy="1216025"/>
          </a:xfrm>
          <a:prstGeom prst="rect">
            <a:avLst/>
          </a:prstGeom>
        </p:spPr>
        <p:txBody>
          <a:bodyPr anchor="t" rtlCol="false" tIns="0" lIns="0" bIns="0" rIns="0">
            <a:spAutoFit/>
          </a:bodyPr>
          <a:lstStyle/>
          <a:p>
            <a:pPr algn="ctr">
              <a:lnSpc>
                <a:spcPts val="4900"/>
              </a:lnSpc>
            </a:pPr>
            <a:r>
              <a:rPr lang="en-US" sz="3500">
                <a:solidFill>
                  <a:srgbClr val="FFFFFF"/>
                </a:solidFill>
                <a:latin typeface="Fira Code"/>
              </a:rPr>
              <a:t>ng generate pipe nombre-del-pipe</a:t>
            </a:r>
          </a:p>
          <a:p>
            <a:pPr algn="ctr">
              <a:lnSpc>
                <a:spcPts val="4900"/>
              </a:lnSpc>
              <a:spcBef>
                <a:spcPct val="0"/>
              </a:spcBef>
            </a:pPr>
          </a:p>
        </p:txBody>
      </p:sp>
      <p:grpSp>
        <p:nvGrpSpPr>
          <p:cNvPr name="Group 20" id="20"/>
          <p:cNvGrpSpPr/>
          <p:nvPr/>
        </p:nvGrpSpPr>
        <p:grpSpPr>
          <a:xfrm rot="0">
            <a:off x="2941315" y="6397009"/>
            <a:ext cx="12405370" cy="1876917"/>
            <a:chOff x="0" y="0"/>
            <a:chExt cx="2003349" cy="303104"/>
          </a:xfrm>
        </p:grpSpPr>
        <p:sp>
          <p:nvSpPr>
            <p:cNvPr name="Freeform 21" id="21"/>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22" id="22"/>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23" id="23"/>
          <p:cNvGrpSpPr/>
          <p:nvPr/>
        </p:nvGrpSpPr>
        <p:grpSpPr>
          <a:xfrm rot="0">
            <a:off x="3597373" y="6719436"/>
            <a:ext cx="322701" cy="32270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5" id="2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6" id="26"/>
          <p:cNvGrpSpPr/>
          <p:nvPr/>
        </p:nvGrpSpPr>
        <p:grpSpPr>
          <a:xfrm rot="0">
            <a:off x="4134033" y="6719436"/>
            <a:ext cx="322701" cy="32270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8" id="2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29" id="29"/>
          <p:cNvGrpSpPr/>
          <p:nvPr/>
        </p:nvGrpSpPr>
        <p:grpSpPr>
          <a:xfrm rot="0">
            <a:off x="4674215" y="6719436"/>
            <a:ext cx="322701" cy="32270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1" id="3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32" id="32"/>
          <p:cNvSpPr txBox="true"/>
          <p:nvPr/>
        </p:nvSpPr>
        <p:spPr>
          <a:xfrm rot="0">
            <a:off x="5791597" y="7259268"/>
            <a:ext cx="6704806"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Fira Code"/>
              </a:rPr>
              <a:t>ng g p nombre-del-pipe</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553066" y="2950816"/>
            <a:ext cx="11181867" cy="6955182"/>
            <a:chOff x="0" y="0"/>
            <a:chExt cx="1583854" cy="985166"/>
          </a:xfrm>
        </p:grpSpPr>
        <p:sp>
          <p:nvSpPr>
            <p:cNvPr name="Freeform 5" id="5"/>
            <p:cNvSpPr/>
            <p:nvPr/>
          </p:nvSpPr>
          <p:spPr>
            <a:xfrm flipH="false" flipV="false" rot="0">
              <a:off x="0" y="0"/>
              <a:ext cx="1583854" cy="985166"/>
            </a:xfrm>
            <a:custGeom>
              <a:avLst/>
              <a:gdLst/>
              <a:ahLst/>
              <a:cxnLst/>
              <a:rect r="r" b="b" t="t" l="l"/>
              <a:pathLst>
                <a:path h="985166" w="1583854">
                  <a:moveTo>
                    <a:pt x="35311" y="0"/>
                  </a:moveTo>
                  <a:lnTo>
                    <a:pt x="1548544" y="0"/>
                  </a:lnTo>
                  <a:cubicBezTo>
                    <a:pt x="1568045" y="0"/>
                    <a:pt x="1583854" y="15809"/>
                    <a:pt x="1583854" y="35311"/>
                  </a:cubicBezTo>
                  <a:lnTo>
                    <a:pt x="1583854" y="949855"/>
                  </a:lnTo>
                  <a:cubicBezTo>
                    <a:pt x="1583854" y="969357"/>
                    <a:pt x="1568045" y="985166"/>
                    <a:pt x="1548544" y="985166"/>
                  </a:cubicBezTo>
                  <a:lnTo>
                    <a:pt x="35311" y="985166"/>
                  </a:lnTo>
                  <a:cubicBezTo>
                    <a:pt x="15809" y="985166"/>
                    <a:pt x="0" y="969357"/>
                    <a:pt x="0" y="949855"/>
                  </a:cubicBezTo>
                  <a:lnTo>
                    <a:pt x="0" y="35311"/>
                  </a:lnTo>
                  <a:cubicBezTo>
                    <a:pt x="0" y="15809"/>
                    <a:pt x="15809" y="0"/>
                    <a:pt x="35311" y="0"/>
                  </a:cubicBezTo>
                  <a:close/>
                </a:path>
              </a:pathLst>
            </a:custGeom>
            <a:solidFill>
              <a:srgbClr val="1F1F1F"/>
            </a:solidFill>
          </p:spPr>
        </p:sp>
        <p:sp>
          <p:nvSpPr>
            <p:cNvPr name="TextBox 6" id="6"/>
            <p:cNvSpPr txBox="true"/>
            <p:nvPr/>
          </p:nvSpPr>
          <p:spPr>
            <a:xfrm>
              <a:off x="0" y="-19050"/>
              <a:ext cx="1583854" cy="1004216"/>
            </a:xfrm>
            <a:prstGeom prst="rect">
              <a:avLst/>
            </a:prstGeom>
          </p:spPr>
          <p:txBody>
            <a:bodyPr anchor="ctr" rtlCol="false" tIns="47625" lIns="47625" bIns="47625" rIns="47625"/>
            <a:lstStyle/>
            <a:p>
              <a:pPr algn="ctr">
                <a:lnSpc>
                  <a:spcPts val="2493"/>
                </a:lnSpc>
              </a:pPr>
            </a:p>
          </p:txBody>
        </p:sp>
      </p:grpSp>
      <p:grpSp>
        <p:nvGrpSpPr>
          <p:cNvPr name="Group 7" id="7"/>
          <p:cNvGrpSpPr/>
          <p:nvPr/>
        </p:nvGrpSpPr>
        <p:grpSpPr>
          <a:xfrm rot="0">
            <a:off x="4539606" y="3367991"/>
            <a:ext cx="328704" cy="3287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9" id="9"/>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5086249" y="3367991"/>
            <a:ext cx="328704" cy="3287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5636479" y="3367991"/>
            <a:ext cx="328704" cy="32870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Freeform 16" id="16"/>
          <p:cNvSpPr/>
          <p:nvPr/>
        </p:nvSpPr>
        <p:spPr>
          <a:xfrm flipH="false" flipV="false" rot="0">
            <a:off x="4440126" y="3833220"/>
            <a:ext cx="9407747" cy="5699497"/>
          </a:xfrm>
          <a:custGeom>
            <a:avLst/>
            <a:gdLst/>
            <a:ahLst/>
            <a:cxnLst/>
            <a:rect r="r" b="b" t="t" l="l"/>
            <a:pathLst>
              <a:path h="5699497" w="9407747">
                <a:moveTo>
                  <a:pt x="0" y="0"/>
                </a:moveTo>
                <a:lnTo>
                  <a:pt x="9407748" y="0"/>
                </a:lnTo>
                <a:lnTo>
                  <a:pt x="9407748" y="5699497"/>
                </a:lnTo>
                <a:lnTo>
                  <a:pt x="0" y="5699497"/>
                </a:lnTo>
                <a:lnTo>
                  <a:pt x="0" y="0"/>
                </a:lnTo>
                <a:close/>
              </a:path>
            </a:pathLst>
          </a:custGeom>
          <a:blipFill>
            <a:blip r:embed="rId5"/>
            <a:stretch>
              <a:fillRect l="0" t="0" r="0" b="0"/>
            </a:stretch>
          </a:blipFill>
        </p:spPr>
      </p:sp>
      <p:sp>
        <p:nvSpPr>
          <p:cNvPr name="Freeform 17" id="1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99792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PIPE: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738400" y="4400733"/>
            <a:ext cx="8811201" cy="3896598"/>
            <a:chOff x="0" y="0"/>
            <a:chExt cx="1248061" cy="551933"/>
          </a:xfrm>
        </p:grpSpPr>
        <p:sp>
          <p:nvSpPr>
            <p:cNvPr name="Freeform 5" id="5"/>
            <p:cNvSpPr/>
            <p:nvPr/>
          </p:nvSpPr>
          <p:spPr>
            <a:xfrm flipH="false" flipV="false" rot="0">
              <a:off x="0" y="0"/>
              <a:ext cx="1248061" cy="551933"/>
            </a:xfrm>
            <a:custGeom>
              <a:avLst/>
              <a:gdLst/>
              <a:ahLst/>
              <a:cxnLst/>
              <a:rect r="r" b="b" t="t" l="l"/>
              <a:pathLst>
                <a:path h="551933" w="1248061">
                  <a:moveTo>
                    <a:pt x="44811" y="0"/>
                  </a:moveTo>
                  <a:lnTo>
                    <a:pt x="1203250" y="0"/>
                  </a:lnTo>
                  <a:cubicBezTo>
                    <a:pt x="1227999" y="0"/>
                    <a:pt x="1248061" y="20063"/>
                    <a:pt x="1248061" y="44811"/>
                  </a:cubicBezTo>
                  <a:lnTo>
                    <a:pt x="1248061" y="507122"/>
                  </a:lnTo>
                  <a:cubicBezTo>
                    <a:pt x="1248061" y="531871"/>
                    <a:pt x="1227999" y="551933"/>
                    <a:pt x="1203250" y="551933"/>
                  </a:cubicBezTo>
                  <a:lnTo>
                    <a:pt x="44811" y="551933"/>
                  </a:lnTo>
                  <a:cubicBezTo>
                    <a:pt x="32926" y="551933"/>
                    <a:pt x="21528" y="547212"/>
                    <a:pt x="13125" y="538808"/>
                  </a:cubicBezTo>
                  <a:cubicBezTo>
                    <a:pt x="4721" y="530405"/>
                    <a:pt x="0" y="519007"/>
                    <a:pt x="0" y="507122"/>
                  </a:cubicBezTo>
                  <a:lnTo>
                    <a:pt x="0" y="44811"/>
                  </a:lnTo>
                  <a:cubicBezTo>
                    <a:pt x="0" y="20063"/>
                    <a:pt x="20063" y="0"/>
                    <a:pt x="44811" y="0"/>
                  </a:cubicBezTo>
                  <a:close/>
                </a:path>
              </a:pathLst>
            </a:custGeom>
            <a:solidFill>
              <a:srgbClr val="1F1F1F"/>
            </a:solidFill>
          </p:spPr>
        </p:sp>
        <p:sp>
          <p:nvSpPr>
            <p:cNvPr name="TextBox 6" id="6"/>
            <p:cNvSpPr txBox="true"/>
            <p:nvPr/>
          </p:nvSpPr>
          <p:spPr>
            <a:xfrm>
              <a:off x="0" y="-19050"/>
              <a:ext cx="1248061" cy="570983"/>
            </a:xfrm>
            <a:prstGeom prst="rect">
              <a:avLst/>
            </a:prstGeom>
          </p:spPr>
          <p:txBody>
            <a:bodyPr anchor="ctr" rtlCol="false" tIns="47625" lIns="47625" bIns="47625" rIns="47625"/>
            <a:lstStyle/>
            <a:p>
              <a:pPr algn="ctr">
                <a:lnSpc>
                  <a:spcPts val="2493"/>
                </a:lnSpc>
              </a:pPr>
            </a:p>
          </p:txBody>
        </p:sp>
      </p:grpSp>
      <p:grpSp>
        <p:nvGrpSpPr>
          <p:cNvPr name="Group 7" id="7"/>
          <p:cNvGrpSpPr/>
          <p:nvPr/>
        </p:nvGrpSpPr>
        <p:grpSpPr>
          <a:xfrm rot="0">
            <a:off x="5724939" y="4817908"/>
            <a:ext cx="328704" cy="3287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9" id="9"/>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6271583" y="4817908"/>
            <a:ext cx="328704" cy="3287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6821812" y="4817908"/>
            <a:ext cx="328704" cy="32870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Freeform 16" id="16"/>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17" id="17"/>
          <p:cNvSpPr/>
          <p:nvPr/>
        </p:nvSpPr>
        <p:spPr>
          <a:xfrm flipH="false" flipV="false" rot="0">
            <a:off x="5397199" y="5460937"/>
            <a:ext cx="7003336" cy="1970706"/>
          </a:xfrm>
          <a:custGeom>
            <a:avLst/>
            <a:gdLst/>
            <a:ahLst/>
            <a:cxnLst/>
            <a:rect r="r" b="b" t="t" l="l"/>
            <a:pathLst>
              <a:path h="1970706" w="7003336">
                <a:moveTo>
                  <a:pt x="0" y="0"/>
                </a:moveTo>
                <a:lnTo>
                  <a:pt x="7003336" y="0"/>
                </a:lnTo>
                <a:lnTo>
                  <a:pt x="7003336" y="1970706"/>
                </a:lnTo>
                <a:lnTo>
                  <a:pt x="0" y="1970706"/>
                </a:lnTo>
                <a:lnTo>
                  <a:pt x="0" y="0"/>
                </a:lnTo>
                <a:close/>
              </a:path>
            </a:pathLst>
          </a:custGeom>
          <a:blipFill>
            <a:blip r:embed="rId6"/>
            <a:stretch>
              <a:fillRect l="0" t="0" r="0" b="0"/>
            </a:stretch>
          </a:blipFill>
        </p:spPr>
      </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99792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PIPE:</a:t>
            </a:r>
          </a:p>
        </p:txBody>
      </p:sp>
      <p:sp>
        <p:nvSpPr>
          <p:cNvPr name="TextBox 20" id="20"/>
          <p:cNvSpPr txBox="true"/>
          <p:nvPr/>
        </p:nvSpPr>
        <p:spPr>
          <a:xfrm rot="0">
            <a:off x="4738400" y="3629595"/>
            <a:ext cx="8811201"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rPr>
              <a:t>Pipe llamado en la plantilla HTML: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1490258" y="1502156"/>
            <a:ext cx="15307483"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MODELO:</a:t>
            </a:r>
          </a:p>
        </p:txBody>
      </p:sp>
      <p:grpSp>
        <p:nvGrpSpPr>
          <p:cNvPr name="Group 6" id="6"/>
          <p:cNvGrpSpPr/>
          <p:nvPr/>
        </p:nvGrpSpPr>
        <p:grpSpPr>
          <a:xfrm rot="0">
            <a:off x="1599142" y="4141404"/>
            <a:ext cx="15089717" cy="4822783"/>
            <a:chOff x="0" y="0"/>
            <a:chExt cx="3974246" cy="1270198"/>
          </a:xfrm>
        </p:grpSpPr>
        <p:sp>
          <p:nvSpPr>
            <p:cNvPr name="Freeform 7" id="7"/>
            <p:cNvSpPr/>
            <p:nvPr/>
          </p:nvSpPr>
          <p:spPr>
            <a:xfrm flipH="false" flipV="false" rot="0">
              <a:off x="0" y="0"/>
              <a:ext cx="3974246" cy="1270198"/>
            </a:xfrm>
            <a:custGeom>
              <a:avLst/>
              <a:gdLst/>
              <a:ahLst/>
              <a:cxnLst/>
              <a:rect r="r" b="b" t="t" l="l"/>
              <a:pathLst>
                <a:path h="1270198" w="3974246">
                  <a:moveTo>
                    <a:pt x="26166" y="0"/>
                  </a:moveTo>
                  <a:lnTo>
                    <a:pt x="3948080" y="0"/>
                  </a:lnTo>
                  <a:cubicBezTo>
                    <a:pt x="3962531" y="0"/>
                    <a:pt x="3974246" y="11715"/>
                    <a:pt x="3974246" y="26166"/>
                  </a:cubicBezTo>
                  <a:lnTo>
                    <a:pt x="3974246" y="1244032"/>
                  </a:lnTo>
                  <a:cubicBezTo>
                    <a:pt x="3974246" y="1258483"/>
                    <a:pt x="3962531" y="1270198"/>
                    <a:pt x="3948080" y="1270198"/>
                  </a:cubicBezTo>
                  <a:lnTo>
                    <a:pt x="26166" y="1270198"/>
                  </a:lnTo>
                  <a:cubicBezTo>
                    <a:pt x="11715" y="1270198"/>
                    <a:pt x="0" y="1258483"/>
                    <a:pt x="0" y="1244032"/>
                  </a:cubicBezTo>
                  <a:lnTo>
                    <a:pt x="0" y="26166"/>
                  </a:lnTo>
                  <a:cubicBezTo>
                    <a:pt x="0" y="11715"/>
                    <a:pt x="11715" y="0"/>
                    <a:pt x="26166" y="0"/>
                  </a:cubicBezTo>
                  <a:close/>
                </a:path>
              </a:pathLst>
            </a:custGeom>
            <a:solidFill>
              <a:srgbClr val="000000">
                <a:alpha val="60000"/>
              </a:srgbClr>
            </a:solidFill>
          </p:spPr>
        </p:sp>
        <p:sp>
          <p:nvSpPr>
            <p:cNvPr name="TextBox 8" id="8"/>
            <p:cNvSpPr txBox="true"/>
            <p:nvPr/>
          </p:nvSpPr>
          <p:spPr>
            <a:xfrm>
              <a:off x="0" y="-38100"/>
              <a:ext cx="3974246" cy="1308298"/>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1689706" y="4786225"/>
            <a:ext cx="14908589" cy="3437890"/>
          </a:xfrm>
          <a:prstGeom prst="rect">
            <a:avLst/>
          </a:prstGeom>
        </p:spPr>
        <p:txBody>
          <a:bodyPr anchor="t" rtlCol="false" tIns="0" lIns="0" bIns="0" rIns="0">
            <a:spAutoFit/>
          </a:bodyPr>
          <a:lstStyle/>
          <a:p>
            <a:pPr algn="ctr">
              <a:lnSpc>
                <a:spcPts val="6860"/>
              </a:lnSpc>
            </a:pPr>
            <a:r>
              <a:rPr lang="en-US" sz="4900">
                <a:solidFill>
                  <a:srgbClr val="FFFFFF"/>
                </a:solidFill>
                <a:latin typeface="Dosis Semi-Bold"/>
              </a:rPr>
              <a:t>Representa principalmente los datos y la lógica de negocio de la aplicación. Los modelos se definen generalmente como clases TypeScript y pueden incluir propiedades y métodos que describen cómo se acceden y se manipulan los datos.</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900642" y="3523244"/>
            <a:ext cx="16486717" cy="5436617"/>
            <a:chOff x="0" y="0"/>
            <a:chExt cx="4342181" cy="1431866"/>
          </a:xfrm>
        </p:grpSpPr>
        <p:sp>
          <p:nvSpPr>
            <p:cNvPr name="Freeform 7" id="7"/>
            <p:cNvSpPr/>
            <p:nvPr/>
          </p:nvSpPr>
          <p:spPr>
            <a:xfrm flipH="false" flipV="false" rot="0">
              <a:off x="0" y="0"/>
              <a:ext cx="4342181" cy="1431866"/>
            </a:xfrm>
            <a:custGeom>
              <a:avLst/>
              <a:gdLst/>
              <a:ahLst/>
              <a:cxnLst/>
              <a:rect r="r" b="b" t="t" l="l"/>
              <a:pathLst>
                <a:path h="1431866" w="4342181">
                  <a:moveTo>
                    <a:pt x="23949" y="0"/>
                  </a:moveTo>
                  <a:lnTo>
                    <a:pt x="4318232" y="0"/>
                  </a:lnTo>
                  <a:cubicBezTo>
                    <a:pt x="4324583" y="0"/>
                    <a:pt x="4330675" y="2523"/>
                    <a:pt x="4335166" y="7014"/>
                  </a:cubicBezTo>
                  <a:cubicBezTo>
                    <a:pt x="4339658" y="11506"/>
                    <a:pt x="4342181" y="17597"/>
                    <a:pt x="4342181" y="23949"/>
                  </a:cubicBezTo>
                  <a:lnTo>
                    <a:pt x="4342181" y="1407917"/>
                  </a:lnTo>
                  <a:cubicBezTo>
                    <a:pt x="4342181" y="1414269"/>
                    <a:pt x="4339658" y="1420360"/>
                    <a:pt x="4335166" y="1424852"/>
                  </a:cubicBezTo>
                  <a:cubicBezTo>
                    <a:pt x="4330675" y="1429343"/>
                    <a:pt x="4324583" y="1431866"/>
                    <a:pt x="4318232" y="1431866"/>
                  </a:cubicBezTo>
                  <a:lnTo>
                    <a:pt x="23949" y="1431866"/>
                  </a:lnTo>
                  <a:cubicBezTo>
                    <a:pt x="17597" y="1431866"/>
                    <a:pt x="11506" y="1429343"/>
                    <a:pt x="7014" y="1424852"/>
                  </a:cubicBezTo>
                  <a:cubicBezTo>
                    <a:pt x="2523" y="1420360"/>
                    <a:pt x="0" y="1414269"/>
                    <a:pt x="0" y="1407917"/>
                  </a:cubicBezTo>
                  <a:lnTo>
                    <a:pt x="0" y="23949"/>
                  </a:lnTo>
                  <a:cubicBezTo>
                    <a:pt x="0" y="17597"/>
                    <a:pt x="2523" y="11506"/>
                    <a:pt x="7014" y="7014"/>
                  </a:cubicBezTo>
                  <a:cubicBezTo>
                    <a:pt x="11506" y="2523"/>
                    <a:pt x="17597" y="0"/>
                    <a:pt x="23949" y="0"/>
                  </a:cubicBezTo>
                  <a:close/>
                </a:path>
              </a:pathLst>
            </a:custGeom>
            <a:solidFill>
              <a:srgbClr val="000000">
                <a:alpha val="60000"/>
              </a:srgbClr>
            </a:solidFill>
          </p:spPr>
        </p:sp>
        <p:sp>
          <p:nvSpPr>
            <p:cNvPr name="TextBox 8" id="8"/>
            <p:cNvSpPr txBox="true"/>
            <p:nvPr/>
          </p:nvSpPr>
          <p:spPr>
            <a:xfrm>
              <a:off x="0" y="-38100"/>
              <a:ext cx="4342181" cy="1469966"/>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1490258" y="1600597"/>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ENRUTAMIENTO:</a:t>
            </a:r>
          </a:p>
        </p:txBody>
      </p:sp>
      <p:sp>
        <p:nvSpPr>
          <p:cNvPr name="TextBox 10" id="10"/>
          <p:cNvSpPr txBox="true"/>
          <p:nvPr/>
        </p:nvSpPr>
        <p:spPr>
          <a:xfrm rot="0">
            <a:off x="1195586" y="3912055"/>
            <a:ext cx="15896828" cy="4582795"/>
          </a:xfrm>
          <a:prstGeom prst="rect">
            <a:avLst/>
          </a:prstGeom>
        </p:spPr>
        <p:txBody>
          <a:bodyPr anchor="t" rtlCol="false" tIns="0" lIns="0" bIns="0" rIns="0">
            <a:spAutoFit/>
          </a:bodyPr>
          <a:lstStyle/>
          <a:p>
            <a:pPr algn="ctr">
              <a:lnSpc>
                <a:spcPts val="5180"/>
              </a:lnSpc>
            </a:pPr>
            <a:r>
              <a:rPr lang="en-US" sz="3700">
                <a:solidFill>
                  <a:srgbClr val="FFFFFF"/>
                </a:solidFill>
                <a:latin typeface="Dosis Semi-Bold"/>
              </a:rPr>
              <a:t>Se refiere a la capacidad de dirigir el flujo de navegación de una aplicación web hacia diferentes vistas o páginas en función de la URL que el usuario solicita. Angular proporciona un módulo llamado RouterModule que permite la configuración y gestión del enrutamiento en una aplicación Angular. El enrutamiento es fundamental para crear aplicaciones de una sola página (SPA, por sus siglas en inglés) y para proporcionar una experiencia de usuario fluida al permitir la navegación entre diferentes secciones de la aplicación sin necesidad de recargar la página completa.</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26142" y="3087068"/>
            <a:ext cx="14835717" cy="5944617"/>
            <a:chOff x="0" y="0"/>
            <a:chExt cx="3907349" cy="1565660"/>
          </a:xfrm>
        </p:grpSpPr>
        <p:sp>
          <p:nvSpPr>
            <p:cNvPr name="Freeform 5" id="5"/>
            <p:cNvSpPr/>
            <p:nvPr/>
          </p:nvSpPr>
          <p:spPr>
            <a:xfrm flipH="false" flipV="false" rot="0">
              <a:off x="0" y="0"/>
              <a:ext cx="3907349" cy="1565660"/>
            </a:xfrm>
            <a:custGeom>
              <a:avLst/>
              <a:gdLst/>
              <a:ahLst/>
              <a:cxnLst/>
              <a:rect r="r" b="b" t="t" l="l"/>
              <a:pathLst>
                <a:path h="1565660" w="3907349">
                  <a:moveTo>
                    <a:pt x="26614" y="0"/>
                  </a:moveTo>
                  <a:lnTo>
                    <a:pt x="3880735" y="0"/>
                  </a:lnTo>
                  <a:cubicBezTo>
                    <a:pt x="3895434" y="0"/>
                    <a:pt x="3907349" y="11915"/>
                    <a:pt x="3907349" y="26614"/>
                  </a:cubicBezTo>
                  <a:lnTo>
                    <a:pt x="3907349" y="1539046"/>
                  </a:lnTo>
                  <a:cubicBezTo>
                    <a:pt x="3907349" y="1546105"/>
                    <a:pt x="3904545" y="1552874"/>
                    <a:pt x="3899554" y="1557865"/>
                  </a:cubicBezTo>
                  <a:cubicBezTo>
                    <a:pt x="3894563" y="1562856"/>
                    <a:pt x="3887794" y="1565660"/>
                    <a:pt x="3880735" y="1565660"/>
                  </a:cubicBezTo>
                  <a:lnTo>
                    <a:pt x="26614" y="1565660"/>
                  </a:lnTo>
                  <a:cubicBezTo>
                    <a:pt x="19556" y="1565660"/>
                    <a:pt x="12786" y="1562856"/>
                    <a:pt x="7795" y="1557865"/>
                  </a:cubicBezTo>
                  <a:cubicBezTo>
                    <a:pt x="2804" y="1552874"/>
                    <a:pt x="0" y="1546105"/>
                    <a:pt x="0" y="1539046"/>
                  </a:cubicBezTo>
                  <a:lnTo>
                    <a:pt x="0" y="26614"/>
                  </a:lnTo>
                  <a:cubicBezTo>
                    <a:pt x="0" y="19556"/>
                    <a:pt x="2804" y="12786"/>
                    <a:pt x="7795" y="7795"/>
                  </a:cubicBezTo>
                  <a:cubicBezTo>
                    <a:pt x="12786" y="2804"/>
                    <a:pt x="19556" y="0"/>
                    <a:pt x="26614" y="0"/>
                  </a:cubicBezTo>
                  <a:close/>
                </a:path>
              </a:pathLst>
            </a:custGeom>
            <a:solidFill>
              <a:srgbClr val="000000">
                <a:alpha val="60000"/>
              </a:srgbClr>
            </a:solidFill>
          </p:spPr>
        </p:sp>
        <p:sp>
          <p:nvSpPr>
            <p:cNvPr name="TextBox 6" id="6"/>
            <p:cNvSpPr txBox="true"/>
            <p:nvPr/>
          </p:nvSpPr>
          <p:spPr>
            <a:xfrm>
              <a:off x="0" y="-38100"/>
              <a:ext cx="3907349" cy="1603760"/>
            </a:xfrm>
            <a:prstGeom prst="rect">
              <a:avLst/>
            </a:prstGeom>
          </p:spPr>
          <p:txBody>
            <a:bodyPr anchor="ctr" rtlCol="false" tIns="50800" lIns="50800" bIns="50800" rIns="50800"/>
            <a:lstStyle/>
            <a:p>
              <a:pPr algn="ctr">
                <a:lnSpc>
                  <a:spcPts val="2996"/>
                </a:lnSpc>
              </a:pPr>
            </a:p>
          </p:txBody>
        </p:sp>
      </p:grpSp>
      <p:sp>
        <p:nvSpPr>
          <p:cNvPr name="Freeform 7" id="7"/>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1490258" y="974824"/>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ENRUTAMIENTO:</a:t>
            </a:r>
          </a:p>
        </p:txBody>
      </p:sp>
      <p:sp>
        <p:nvSpPr>
          <p:cNvPr name="TextBox 10" id="10"/>
          <p:cNvSpPr txBox="true"/>
          <p:nvPr/>
        </p:nvSpPr>
        <p:spPr>
          <a:xfrm rot="0">
            <a:off x="1974062" y="3081438"/>
            <a:ext cx="13270911" cy="5879675"/>
          </a:xfrm>
          <a:prstGeom prst="rect">
            <a:avLst/>
          </a:prstGeom>
        </p:spPr>
        <p:txBody>
          <a:bodyPr anchor="t" rtlCol="false" tIns="0" lIns="0" bIns="0" rIns="0">
            <a:spAutoFit/>
          </a:bodyPr>
          <a:lstStyle/>
          <a:p>
            <a:pPr algn="l" marL="802923" indent="-401462" lvl="1">
              <a:lnSpc>
                <a:spcPts val="5206"/>
              </a:lnSpc>
              <a:buFont typeface="Arial"/>
              <a:buChar char="•"/>
            </a:pPr>
            <a:r>
              <a:rPr lang="en-US" sz="3718">
                <a:solidFill>
                  <a:srgbClr val="FFFFFF"/>
                </a:solidFill>
                <a:latin typeface="Lilita One"/>
              </a:rPr>
              <a:t>Navegación basada en URL: Controla las vistas mediante URLs.</a:t>
            </a:r>
          </a:p>
          <a:p>
            <a:pPr algn="l" marL="802923" indent="-401462" lvl="1">
              <a:lnSpc>
                <a:spcPts val="5206"/>
              </a:lnSpc>
              <a:buFont typeface="Arial"/>
              <a:buChar char="•"/>
            </a:pPr>
            <a:r>
              <a:rPr lang="en-US" sz="3718">
                <a:solidFill>
                  <a:srgbClr val="FFFFFF"/>
                </a:solidFill>
                <a:latin typeface="Lilita One"/>
              </a:rPr>
              <a:t>Router Outlet: Punto de carga dinámica de componentes.</a:t>
            </a:r>
          </a:p>
          <a:p>
            <a:pPr algn="l" marL="802923" indent="-401462" lvl="1">
              <a:lnSpc>
                <a:spcPts val="5206"/>
              </a:lnSpc>
              <a:buFont typeface="Arial"/>
              <a:buChar char="•"/>
            </a:pPr>
            <a:r>
              <a:rPr lang="en-US" sz="3718">
                <a:solidFill>
                  <a:srgbClr val="FFFFFF"/>
                </a:solidFill>
                <a:latin typeface="Lilita One"/>
              </a:rPr>
              <a:t>Configuración de Rutas: Asocia URLs con componentes.</a:t>
            </a:r>
          </a:p>
          <a:p>
            <a:pPr algn="l" marL="802923" indent="-401462" lvl="1">
              <a:lnSpc>
                <a:spcPts val="5206"/>
              </a:lnSpc>
              <a:buFont typeface="Arial"/>
              <a:buChar char="•"/>
            </a:pPr>
            <a:r>
              <a:rPr lang="en-US" sz="3718">
                <a:solidFill>
                  <a:srgbClr val="FFFFFF"/>
                </a:solidFill>
                <a:latin typeface="Lilita One"/>
              </a:rPr>
              <a:t>Rutas Anidadas: Crea jerarquías de vistas.</a:t>
            </a:r>
          </a:p>
          <a:p>
            <a:pPr algn="l" marL="802923" indent="-401462" lvl="1">
              <a:lnSpc>
                <a:spcPts val="5206"/>
              </a:lnSpc>
              <a:buFont typeface="Arial"/>
              <a:buChar char="•"/>
            </a:pPr>
            <a:r>
              <a:rPr lang="en-US" sz="3718">
                <a:solidFill>
                  <a:srgbClr val="FFFFFF"/>
                </a:solidFill>
                <a:latin typeface="Lilita One"/>
              </a:rPr>
              <a:t>Parámetros de Ruta: Personaliza vistas con datos dinámicos.</a:t>
            </a:r>
          </a:p>
          <a:p>
            <a:pPr algn="l" marL="802923" indent="-401462" lvl="1">
              <a:lnSpc>
                <a:spcPts val="5206"/>
              </a:lnSpc>
              <a:buFont typeface="Arial"/>
              <a:buChar char="•"/>
            </a:pPr>
            <a:r>
              <a:rPr lang="en-US" sz="3718">
                <a:solidFill>
                  <a:srgbClr val="FFFFFF"/>
                </a:solidFill>
                <a:latin typeface="Lilita One"/>
              </a:rPr>
              <a:t>Guardias de Ruta: Control de acceso y autorización.</a:t>
            </a:r>
          </a:p>
          <a:p>
            <a:pPr algn="l" marL="802923" indent="-401462" lvl="1">
              <a:lnSpc>
                <a:spcPts val="5206"/>
              </a:lnSpc>
              <a:buFont typeface="Arial"/>
              <a:buChar char="•"/>
            </a:pPr>
            <a:r>
              <a:rPr lang="en-US" sz="3718">
                <a:solidFill>
                  <a:srgbClr val="FFFFFF"/>
                </a:solidFill>
                <a:latin typeface="Lilita One"/>
              </a:rPr>
              <a:t>Rutas con Nombre: Facilita la navegación programática.</a:t>
            </a:r>
          </a:p>
          <a:p>
            <a:pPr algn="l" marL="802923" indent="-401462" lvl="1">
              <a:lnSpc>
                <a:spcPts val="5206"/>
              </a:lnSpc>
              <a:buFont typeface="Arial"/>
              <a:buChar char="•"/>
            </a:pPr>
            <a:r>
              <a:rPr lang="en-US" sz="3718">
                <a:solidFill>
                  <a:srgbClr val="FFFFFF"/>
                </a:solidFill>
                <a:latin typeface="Lilita One"/>
              </a:rPr>
              <a:t>Lazy-Loading: Carga diferida de módulos y rutas.</a:t>
            </a:r>
          </a:p>
          <a:p>
            <a:pPr algn="l" marL="802923" indent="-401462" lvl="1">
              <a:lnSpc>
                <a:spcPts val="5206"/>
              </a:lnSpc>
              <a:buFont typeface="Arial"/>
              <a:buChar char="•"/>
            </a:pPr>
            <a:r>
              <a:rPr lang="en-US" sz="3718">
                <a:solidFill>
                  <a:srgbClr val="FFFFFF"/>
                </a:solidFill>
                <a:latin typeface="Lilita One"/>
              </a:rPr>
              <a:t>Navegación Programática: Cambios de ruta mediante código.</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876343"/>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ENRUTAMIENTO CON CLI:</a:t>
            </a:r>
          </a:p>
        </p:txBody>
      </p:sp>
      <p:grpSp>
        <p:nvGrpSpPr>
          <p:cNvPr name="Group 7" id="7"/>
          <p:cNvGrpSpPr/>
          <p:nvPr/>
        </p:nvGrpSpPr>
        <p:grpSpPr>
          <a:xfrm rot="0">
            <a:off x="2941315" y="5544255"/>
            <a:ext cx="12405370" cy="1876917"/>
            <a:chOff x="0" y="0"/>
            <a:chExt cx="2003349" cy="303104"/>
          </a:xfrm>
        </p:grpSpPr>
        <p:sp>
          <p:nvSpPr>
            <p:cNvPr name="Freeform 8" id="8"/>
            <p:cNvSpPr/>
            <p:nvPr/>
          </p:nvSpPr>
          <p:spPr>
            <a:xfrm flipH="false" flipV="false" rot="0">
              <a:off x="0" y="0"/>
              <a:ext cx="2003349" cy="303104"/>
            </a:xfrm>
            <a:custGeom>
              <a:avLst/>
              <a:gdLst/>
              <a:ahLst/>
              <a:cxnLst/>
              <a:rect r="r" b="b" t="t" l="l"/>
              <a:pathLst>
                <a:path h="303104" w="2003349">
                  <a:moveTo>
                    <a:pt x="31828" y="0"/>
                  </a:moveTo>
                  <a:lnTo>
                    <a:pt x="1971521" y="0"/>
                  </a:lnTo>
                  <a:cubicBezTo>
                    <a:pt x="1989099" y="0"/>
                    <a:pt x="2003349" y="14250"/>
                    <a:pt x="2003349" y="31828"/>
                  </a:cubicBezTo>
                  <a:lnTo>
                    <a:pt x="2003349" y="271276"/>
                  </a:lnTo>
                  <a:cubicBezTo>
                    <a:pt x="2003349" y="288854"/>
                    <a:pt x="1989099" y="303104"/>
                    <a:pt x="1971521" y="303104"/>
                  </a:cubicBezTo>
                  <a:lnTo>
                    <a:pt x="31828" y="303104"/>
                  </a:lnTo>
                  <a:cubicBezTo>
                    <a:pt x="14250" y="303104"/>
                    <a:pt x="0" y="288854"/>
                    <a:pt x="0" y="271276"/>
                  </a:cubicBezTo>
                  <a:lnTo>
                    <a:pt x="0" y="31828"/>
                  </a:lnTo>
                  <a:cubicBezTo>
                    <a:pt x="0" y="14250"/>
                    <a:pt x="14250" y="0"/>
                    <a:pt x="31828" y="0"/>
                  </a:cubicBezTo>
                  <a:close/>
                </a:path>
              </a:pathLst>
            </a:custGeom>
            <a:solidFill>
              <a:srgbClr val="222222"/>
            </a:solidFill>
          </p:spPr>
        </p:sp>
        <p:sp>
          <p:nvSpPr>
            <p:cNvPr name="TextBox 9" id="9"/>
            <p:cNvSpPr txBox="true"/>
            <p:nvPr/>
          </p:nvSpPr>
          <p:spPr>
            <a:xfrm>
              <a:off x="0" y="-19050"/>
              <a:ext cx="2003349" cy="322154"/>
            </a:xfrm>
            <a:prstGeom prst="rect">
              <a:avLst/>
            </a:prstGeom>
          </p:spPr>
          <p:txBody>
            <a:bodyPr anchor="ctr" rtlCol="false" tIns="47625" lIns="47625" bIns="47625" rIns="47625"/>
            <a:lstStyle/>
            <a:p>
              <a:pPr algn="ctr">
                <a:lnSpc>
                  <a:spcPts val="2493"/>
                </a:lnSpc>
              </a:pPr>
            </a:p>
          </p:txBody>
        </p:sp>
      </p:grpSp>
      <p:grpSp>
        <p:nvGrpSpPr>
          <p:cNvPr name="Group 10" id="10"/>
          <p:cNvGrpSpPr/>
          <p:nvPr/>
        </p:nvGrpSpPr>
        <p:grpSpPr>
          <a:xfrm rot="0">
            <a:off x="3597373" y="5866681"/>
            <a:ext cx="322701" cy="3227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2" id="12"/>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3" id="13"/>
          <p:cNvGrpSpPr/>
          <p:nvPr/>
        </p:nvGrpSpPr>
        <p:grpSpPr>
          <a:xfrm rot="0">
            <a:off x="4134033" y="5866681"/>
            <a:ext cx="322701" cy="32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5" id="15"/>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6" id="16"/>
          <p:cNvGrpSpPr/>
          <p:nvPr/>
        </p:nvGrpSpPr>
        <p:grpSpPr>
          <a:xfrm rot="0">
            <a:off x="4674215" y="5866681"/>
            <a:ext cx="322701" cy="32270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8" id="18"/>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9" id="19"/>
          <p:cNvSpPr txBox="true"/>
          <p:nvPr/>
        </p:nvSpPr>
        <p:spPr>
          <a:xfrm rot="0">
            <a:off x="3353494" y="6406514"/>
            <a:ext cx="11581012"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Fira Code"/>
              </a:rPr>
              <a:t>ng new nombre-de-tu-proyecto --routing</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124683" y="2928326"/>
            <a:ext cx="12038634" cy="7092765"/>
            <a:chOff x="0" y="0"/>
            <a:chExt cx="1705211" cy="1004654"/>
          </a:xfrm>
        </p:grpSpPr>
        <p:sp>
          <p:nvSpPr>
            <p:cNvPr name="Freeform 5" id="5"/>
            <p:cNvSpPr/>
            <p:nvPr/>
          </p:nvSpPr>
          <p:spPr>
            <a:xfrm flipH="false" flipV="false" rot="0">
              <a:off x="0" y="0"/>
              <a:ext cx="1705211" cy="1004654"/>
            </a:xfrm>
            <a:custGeom>
              <a:avLst/>
              <a:gdLst/>
              <a:ahLst/>
              <a:cxnLst/>
              <a:rect r="r" b="b" t="t" l="l"/>
              <a:pathLst>
                <a:path h="1004654" w="1705211">
                  <a:moveTo>
                    <a:pt x="32798" y="0"/>
                  </a:moveTo>
                  <a:lnTo>
                    <a:pt x="1672413" y="0"/>
                  </a:lnTo>
                  <a:cubicBezTo>
                    <a:pt x="1681112" y="0"/>
                    <a:pt x="1689454" y="3455"/>
                    <a:pt x="1695605" y="9606"/>
                  </a:cubicBezTo>
                  <a:cubicBezTo>
                    <a:pt x="1701755" y="15757"/>
                    <a:pt x="1705211" y="24099"/>
                    <a:pt x="1705211" y="32798"/>
                  </a:cubicBezTo>
                  <a:lnTo>
                    <a:pt x="1705211" y="971856"/>
                  </a:lnTo>
                  <a:cubicBezTo>
                    <a:pt x="1705211" y="989970"/>
                    <a:pt x="1690527" y="1004654"/>
                    <a:pt x="1672413" y="1004654"/>
                  </a:cubicBezTo>
                  <a:lnTo>
                    <a:pt x="32798" y="1004654"/>
                  </a:lnTo>
                  <a:cubicBezTo>
                    <a:pt x="14684" y="1004654"/>
                    <a:pt x="0" y="989970"/>
                    <a:pt x="0" y="971856"/>
                  </a:cubicBezTo>
                  <a:lnTo>
                    <a:pt x="0" y="32798"/>
                  </a:lnTo>
                  <a:cubicBezTo>
                    <a:pt x="0" y="14684"/>
                    <a:pt x="14684" y="0"/>
                    <a:pt x="32798" y="0"/>
                  </a:cubicBezTo>
                  <a:close/>
                </a:path>
              </a:pathLst>
            </a:custGeom>
            <a:solidFill>
              <a:srgbClr val="1F1F1F"/>
            </a:solidFill>
          </p:spPr>
        </p:sp>
        <p:sp>
          <p:nvSpPr>
            <p:cNvPr name="TextBox 6" id="6"/>
            <p:cNvSpPr txBox="true"/>
            <p:nvPr/>
          </p:nvSpPr>
          <p:spPr>
            <a:xfrm>
              <a:off x="0" y="-19050"/>
              <a:ext cx="1705211" cy="1023704"/>
            </a:xfrm>
            <a:prstGeom prst="rect">
              <a:avLst/>
            </a:prstGeom>
          </p:spPr>
          <p:txBody>
            <a:bodyPr anchor="ctr" rtlCol="false" tIns="47625" lIns="47625" bIns="47625" rIns="47625"/>
            <a:lstStyle/>
            <a:p>
              <a:pPr algn="ctr">
                <a:lnSpc>
                  <a:spcPts val="2493"/>
                </a:lnSpc>
              </a:pPr>
            </a:p>
          </p:txBody>
        </p:sp>
      </p:grpSp>
      <p:sp>
        <p:nvSpPr>
          <p:cNvPr name="Freeform 7" id="7"/>
          <p:cNvSpPr/>
          <p:nvPr/>
        </p:nvSpPr>
        <p:spPr>
          <a:xfrm flipH="false" flipV="false" rot="0">
            <a:off x="5097530" y="3759145"/>
            <a:ext cx="8720221" cy="5900197"/>
          </a:xfrm>
          <a:custGeom>
            <a:avLst/>
            <a:gdLst/>
            <a:ahLst/>
            <a:cxnLst/>
            <a:rect r="r" b="b" t="t" l="l"/>
            <a:pathLst>
              <a:path h="5900197" w="8720221">
                <a:moveTo>
                  <a:pt x="0" y="0"/>
                </a:moveTo>
                <a:lnTo>
                  <a:pt x="8720221" y="0"/>
                </a:lnTo>
                <a:lnTo>
                  <a:pt x="8720221" y="5900197"/>
                </a:lnTo>
                <a:lnTo>
                  <a:pt x="0" y="5900197"/>
                </a:lnTo>
                <a:lnTo>
                  <a:pt x="0" y="0"/>
                </a:lnTo>
                <a:close/>
              </a:path>
            </a:pathLst>
          </a:custGeom>
          <a:blipFill>
            <a:blip r:embed="rId5"/>
            <a:stretch>
              <a:fillRect l="0" t="0" r="0" b="0"/>
            </a:stretch>
          </a:blipFill>
        </p:spPr>
      </p:sp>
      <p:sp>
        <p:nvSpPr>
          <p:cNvPr name="Freeform 8" id="8"/>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grpSp>
        <p:nvGrpSpPr>
          <p:cNvPr name="Group 9" id="9"/>
          <p:cNvGrpSpPr/>
          <p:nvPr/>
        </p:nvGrpSpPr>
        <p:grpSpPr>
          <a:xfrm rot="0">
            <a:off x="4301722" y="3313751"/>
            <a:ext cx="367914" cy="3679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1" id="1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2" id="12"/>
          <p:cNvGrpSpPr/>
          <p:nvPr/>
        </p:nvGrpSpPr>
        <p:grpSpPr>
          <a:xfrm rot="0">
            <a:off x="4913573" y="3313751"/>
            <a:ext cx="367914" cy="3679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4" id="14"/>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5" id="15"/>
          <p:cNvGrpSpPr/>
          <p:nvPr/>
        </p:nvGrpSpPr>
        <p:grpSpPr>
          <a:xfrm rot="0">
            <a:off x="5529438" y="3313751"/>
            <a:ext cx="367914" cy="3679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7" id="17"/>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87092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ENRUTAMIENTO:</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124683" y="2928326"/>
            <a:ext cx="12038634" cy="7092765"/>
            <a:chOff x="0" y="0"/>
            <a:chExt cx="1705211" cy="1004654"/>
          </a:xfrm>
        </p:grpSpPr>
        <p:sp>
          <p:nvSpPr>
            <p:cNvPr name="Freeform 5" id="5"/>
            <p:cNvSpPr/>
            <p:nvPr/>
          </p:nvSpPr>
          <p:spPr>
            <a:xfrm flipH="false" flipV="false" rot="0">
              <a:off x="0" y="0"/>
              <a:ext cx="1705211" cy="1004654"/>
            </a:xfrm>
            <a:custGeom>
              <a:avLst/>
              <a:gdLst/>
              <a:ahLst/>
              <a:cxnLst/>
              <a:rect r="r" b="b" t="t" l="l"/>
              <a:pathLst>
                <a:path h="1004654" w="1705211">
                  <a:moveTo>
                    <a:pt x="32798" y="0"/>
                  </a:moveTo>
                  <a:lnTo>
                    <a:pt x="1672413" y="0"/>
                  </a:lnTo>
                  <a:cubicBezTo>
                    <a:pt x="1681112" y="0"/>
                    <a:pt x="1689454" y="3455"/>
                    <a:pt x="1695605" y="9606"/>
                  </a:cubicBezTo>
                  <a:cubicBezTo>
                    <a:pt x="1701755" y="15757"/>
                    <a:pt x="1705211" y="24099"/>
                    <a:pt x="1705211" y="32798"/>
                  </a:cubicBezTo>
                  <a:lnTo>
                    <a:pt x="1705211" y="971856"/>
                  </a:lnTo>
                  <a:cubicBezTo>
                    <a:pt x="1705211" y="989970"/>
                    <a:pt x="1690527" y="1004654"/>
                    <a:pt x="1672413" y="1004654"/>
                  </a:cubicBezTo>
                  <a:lnTo>
                    <a:pt x="32798" y="1004654"/>
                  </a:lnTo>
                  <a:cubicBezTo>
                    <a:pt x="14684" y="1004654"/>
                    <a:pt x="0" y="989970"/>
                    <a:pt x="0" y="971856"/>
                  </a:cubicBezTo>
                  <a:lnTo>
                    <a:pt x="0" y="32798"/>
                  </a:lnTo>
                  <a:cubicBezTo>
                    <a:pt x="0" y="14684"/>
                    <a:pt x="14684" y="0"/>
                    <a:pt x="32798" y="0"/>
                  </a:cubicBezTo>
                  <a:close/>
                </a:path>
              </a:pathLst>
            </a:custGeom>
            <a:solidFill>
              <a:srgbClr val="1F1F1F"/>
            </a:solidFill>
          </p:spPr>
        </p:sp>
        <p:sp>
          <p:nvSpPr>
            <p:cNvPr name="TextBox 6" id="6"/>
            <p:cNvSpPr txBox="true"/>
            <p:nvPr/>
          </p:nvSpPr>
          <p:spPr>
            <a:xfrm>
              <a:off x="0" y="-19050"/>
              <a:ext cx="1705211" cy="1023704"/>
            </a:xfrm>
            <a:prstGeom prst="rect">
              <a:avLst/>
            </a:prstGeom>
          </p:spPr>
          <p:txBody>
            <a:bodyPr anchor="ctr" rtlCol="false" tIns="47625" lIns="47625" bIns="47625" rIns="47625"/>
            <a:lstStyle/>
            <a:p>
              <a:pPr algn="ctr">
                <a:lnSpc>
                  <a:spcPts val="2493"/>
                </a:lnSpc>
              </a:pPr>
            </a:p>
          </p:txBody>
        </p:sp>
      </p:grpSp>
      <p:sp>
        <p:nvSpPr>
          <p:cNvPr name="Freeform 7" id="7"/>
          <p:cNvSpPr/>
          <p:nvPr/>
        </p:nvSpPr>
        <p:spPr>
          <a:xfrm flipH="false" flipV="false" rot="0">
            <a:off x="4045622" y="3937860"/>
            <a:ext cx="10493090" cy="5320440"/>
          </a:xfrm>
          <a:custGeom>
            <a:avLst/>
            <a:gdLst/>
            <a:ahLst/>
            <a:cxnLst/>
            <a:rect r="r" b="b" t="t" l="l"/>
            <a:pathLst>
              <a:path h="5320440" w="10493090">
                <a:moveTo>
                  <a:pt x="0" y="0"/>
                </a:moveTo>
                <a:lnTo>
                  <a:pt x="10493089" y="0"/>
                </a:lnTo>
                <a:lnTo>
                  <a:pt x="10493089" y="5320440"/>
                </a:lnTo>
                <a:lnTo>
                  <a:pt x="0" y="5320440"/>
                </a:lnTo>
                <a:lnTo>
                  <a:pt x="0" y="0"/>
                </a:lnTo>
                <a:close/>
              </a:path>
            </a:pathLst>
          </a:custGeom>
          <a:blipFill>
            <a:blip r:embed="rId5"/>
            <a:stretch>
              <a:fillRect l="0" t="0" r="0" b="0"/>
            </a:stretch>
          </a:blipFill>
        </p:spPr>
      </p:sp>
      <p:sp>
        <p:nvSpPr>
          <p:cNvPr name="Freeform 8" id="8"/>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grpSp>
        <p:nvGrpSpPr>
          <p:cNvPr name="Group 9" id="9"/>
          <p:cNvGrpSpPr/>
          <p:nvPr/>
        </p:nvGrpSpPr>
        <p:grpSpPr>
          <a:xfrm rot="0">
            <a:off x="4301722" y="3313751"/>
            <a:ext cx="367914" cy="3679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1" id="11"/>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2" id="12"/>
          <p:cNvGrpSpPr/>
          <p:nvPr/>
        </p:nvGrpSpPr>
        <p:grpSpPr>
          <a:xfrm rot="0">
            <a:off x="4913573" y="3313751"/>
            <a:ext cx="367914" cy="3679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4" id="14"/>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grpSp>
        <p:nvGrpSpPr>
          <p:cNvPr name="Group 15" id="15"/>
          <p:cNvGrpSpPr/>
          <p:nvPr/>
        </p:nvGrpSpPr>
        <p:grpSpPr>
          <a:xfrm rot="0">
            <a:off x="5529438" y="3313751"/>
            <a:ext cx="367914" cy="3679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7" id="17"/>
            <p:cNvSpPr txBox="true"/>
            <p:nvPr/>
          </p:nvSpPr>
          <p:spPr>
            <a:xfrm>
              <a:off x="76200" y="57150"/>
              <a:ext cx="660400" cy="679450"/>
            </a:xfrm>
            <a:prstGeom prst="rect">
              <a:avLst/>
            </a:prstGeom>
          </p:spPr>
          <p:txBody>
            <a:bodyPr anchor="ctr" rtlCol="false" tIns="47625" lIns="47625" bIns="47625" rIns="47625"/>
            <a:lstStyle/>
            <a:p>
              <a:pPr algn="ctr">
                <a:lnSpc>
                  <a:spcPts val="2493"/>
                </a:lnSpc>
              </a:pPr>
            </a:p>
          </p:txBody>
        </p:sp>
      </p:grpSp>
      <p:sp>
        <p:nvSpPr>
          <p:cNvPr name="TextBox 18" id="1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9" id="19"/>
          <p:cNvSpPr txBox="true"/>
          <p:nvPr/>
        </p:nvSpPr>
        <p:spPr>
          <a:xfrm rot="0">
            <a:off x="1490258" y="870926"/>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ENRUTAMIENTO:</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4977467" y="1478632"/>
            <a:ext cx="8333067"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¡GRACIAS!</a:t>
            </a:r>
          </a:p>
        </p:txBody>
      </p:sp>
      <p:sp>
        <p:nvSpPr>
          <p:cNvPr name="TextBox 6" id="6"/>
          <p:cNvSpPr txBox="true"/>
          <p:nvPr/>
        </p:nvSpPr>
        <p:spPr>
          <a:xfrm rot="0">
            <a:off x="4011485" y="4240057"/>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Seguime en mis redes</a:t>
            </a:r>
          </a:p>
        </p:txBody>
      </p:sp>
      <p:sp>
        <p:nvSpPr>
          <p:cNvPr name="TextBox 7" id="7"/>
          <p:cNvSpPr txBox="true"/>
          <p:nvPr/>
        </p:nvSpPr>
        <p:spPr>
          <a:xfrm rot="0">
            <a:off x="4011485" y="5160389"/>
            <a:ext cx="9597259" cy="936625"/>
          </a:xfrm>
          <a:prstGeom prst="rect">
            <a:avLst/>
          </a:prstGeom>
        </p:spPr>
        <p:txBody>
          <a:bodyPr anchor="t" rtlCol="false" tIns="0" lIns="0" bIns="0" rIns="0">
            <a:spAutoFit/>
          </a:bodyPr>
          <a:lstStyle/>
          <a:p>
            <a:pPr algn="ctr">
              <a:lnSpc>
                <a:spcPts val="7699"/>
              </a:lnSpc>
              <a:spcBef>
                <a:spcPct val="0"/>
              </a:spcBef>
            </a:pPr>
            <a:r>
              <a:rPr lang="en-US" sz="5499">
                <a:solidFill>
                  <a:srgbClr val="FFDE59"/>
                </a:solidFill>
                <a:latin typeface="Montserrat Semi-Bold"/>
              </a:rPr>
              <a:t>@sergiecode</a:t>
            </a:r>
          </a:p>
        </p:txBody>
      </p:sp>
      <p:sp>
        <p:nvSpPr>
          <p:cNvPr name="TextBox 8" id="8"/>
          <p:cNvSpPr txBox="true"/>
          <p:nvPr/>
        </p:nvSpPr>
        <p:spPr>
          <a:xfrm rot="0">
            <a:off x="4345371" y="7144318"/>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DE59"/>
                </a:solidFill>
                <a:latin typeface="Montserrat Semi-Bold"/>
              </a:rPr>
              <a:t>Cursos gratis de programación</a:t>
            </a:r>
          </a:p>
        </p:txBody>
      </p:sp>
      <p:sp>
        <p:nvSpPr>
          <p:cNvPr name="TextBox 9" id="9"/>
          <p:cNvSpPr txBox="true"/>
          <p:nvPr/>
        </p:nvSpPr>
        <p:spPr>
          <a:xfrm rot="0">
            <a:off x="4011485" y="6241483"/>
            <a:ext cx="10265030"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www.youtube.com/@sergiecode</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1490258" y="1502156"/>
            <a:ext cx="15307483"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VISTA:</a:t>
            </a:r>
          </a:p>
        </p:txBody>
      </p:sp>
      <p:grpSp>
        <p:nvGrpSpPr>
          <p:cNvPr name="Group 6" id="6"/>
          <p:cNvGrpSpPr/>
          <p:nvPr/>
        </p:nvGrpSpPr>
        <p:grpSpPr>
          <a:xfrm rot="0">
            <a:off x="1599142" y="4141404"/>
            <a:ext cx="15089717" cy="4822783"/>
            <a:chOff x="0" y="0"/>
            <a:chExt cx="3974246" cy="1270198"/>
          </a:xfrm>
        </p:grpSpPr>
        <p:sp>
          <p:nvSpPr>
            <p:cNvPr name="Freeform 7" id="7"/>
            <p:cNvSpPr/>
            <p:nvPr/>
          </p:nvSpPr>
          <p:spPr>
            <a:xfrm flipH="false" flipV="false" rot="0">
              <a:off x="0" y="0"/>
              <a:ext cx="3974246" cy="1270198"/>
            </a:xfrm>
            <a:custGeom>
              <a:avLst/>
              <a:gdLst/>
              <a:ahLst/>
              <a:cxnLst/>
              <a:rect r="r" b="b" t="t" l="l"/>
              <a:pathLst>
                <a:path h="1270198" w="3974246">
                  <a:moveTo>
                    <a:pt x="26166" y="0"/>
                  </a:moveTo>
                  <a:lnTo>
                    <a:pt x="3948080" y="0"/>
                  </a:lnTo>
                  <a:cubicBezTo>
                    <a:pt x="3962531" y="0"/>
                    <a:pt x="3974246" y="11715"/>
                    <a:pt x="3974246" y="26166"/>
                  </a:cubicBezTo>
                  <a:lnTo>
                    <a:pt x="3974246" y="1244032"/>
                  </a:lnTo>
                  <a:cubicBezTo>
                    <a:pt x="3974246" y="1258483"/>
                    <a:pt x="3962531" y="1270198"/>
                    <a:pt x="3948080" y="1270198"/>
                  </a:cubicBezTo>
                  <a:lnTo>
                    <a:pt x="26166" y="1270198"/>
                  </a:lnTo>
                  <a:cubicBezTo>
                    <a:pt x="11715" y="1270198"/>
                    <a:pt x="0" y="1258483"/>
                    <a:pt x="0" y="1244032"/>
                  </a:cubicBezTo>
                  <a:lnTo>
                    <a:pt x="0" y="26166"/>
                  </a:lnTo>
                  <a:cubicBezTo>
                    <a:pt x="0" y="11715"/>
                    <a:pt x="11715" y="0"/>
                    <a:pt x="26166" y="0"/>
                  </a:cubicBezTo>
                  <a:close/>
                </a:path>
              </a:pathLst>
            </a:custGeom>
            <a:solidFill>
              <a:srgbClr val="000000">
                <a:alpha val="60000"/>
              </a:srgbClr>
            </a:solidFill>
          </p:spPr>
        </p:sp>
        <p:sp>
          <p:nvSpPr>
            <p:cNvPr name="TextBox 8" id="8"/>
            <p:cNvSpPr txBox="true"/>
            <p:nvPr/>
          </p:nvSpPr>
          <p:spPr>
            <a:xfrm>
              <a:off x="0" y="-38100"/>
              <a:ext cx="3974246" cy="1308298"/>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1689706" y="4245205"/>
            <a:ext cx="14908589" cy="4538979"/>
          </a:xfrm>
          <a:prstGeom prst="rect">
            <a:avLst/>
          </a:prstGeom>
        </p:spPr>
        <p:txBody>
          <a:bodyPr anchor="t" rtlCol="false" tIns="0" lIns="0" bIns="0" rIns="0">
            <a:spAutoFit/>
          </a:bodyPr>
          <a:lstStyle/>
          <a:p>
            <a:pPr algn="ctr">
              <a:lnSpc>
                <a:spcPts val="6020"/>
              </a:lnSpc>
            </a:pPr>
            <a:r>
              <a:rPr lang="en-US" sz="4300">
                <a:solidFill>
                  <a:srgbClr val="FFFFFF"/>
                </a:solidFill>
                <a:latin typeface="Dosis Semi-Bold"/>
              </a:rPr>
              <a:t>La vista es la capa de presentación de la aplicación. Se encarga de mostrar los datos al usuario y de presentar la interfaz de usuario de manera adecuada. La vista recibe datos del modelo y muestra la información de una manera que sea comprensible y atractiva para el usuario. En muchas aplicaciones web, la vista suele estar implementada en HTML y CSS.</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1490258" y="1502156"/>
            <a:ext cx="15307483"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CONTROLADOR</a:t>
            </a:r>
          </a:p>
        </p:txBody>
      </p:sp>
      <p:grpSp>
        <p:nvGrpSpPr>
          <p:cNvPr name="Group 6" id="6"/>
          <p:cNvGrpSpPr/>
          <p:nvPr/>
        </p:nvGrpSpPr>
        <p:grpSpPr>
          <a:xfrm rot="0">
            <a:off x="1599142" y="4141404"/>
            <a:ext cx="15089717" cy="4822783"/>
            <a:chOff x="0" y="0"/>
            <a:chExt cx="3974246" cy="1270198"/>
          </a:xfrm>
        </p:grpSpPr>
        <p:sp>
          <p:nvSpPr>
            <p:cNvPr name="Freeform 7" id="7"/>
            <p:cNvSpPr/>
            <p:nvPr/>
          </p:nvSpPr>
          <p:spPr>
            <a:xfrm flipH="false" flipV="false" rot="0">
              <a:off x="0" y="0"/>
              <a:ext cx="3974246" cy="1270198"/>
            </a:xfrm>
            <a:custGeom>
              <a:avLst/>
              <a:gdLst/>
              <a:ahLst/>
              <a:cxnLst/>
              <a:rect r="r" b="b" t="t" l="l"/>
              <a:pathLst>
                <a:path h="1270198" w="3974246">
                  <a:moveTo>
                    <a:pt x="26166" y="0"/>
                  </a:moveTo>
                  <a:lnTo>
                    <a:pt x="3948080" y="0"/>
                  </a:lnTo>
                  <a:cubicBezTo>
                    <a:pt x="3962531" y="0"/>
                    <a:pt x="3974246" y="11715"/>
                    <a:pt x="3974246" y="26166"/>
                  </a:cubicBezTo>
                  <a:lnTo>
                    <a:pt x="3974246" y="1244032"/>
                  </a:lnTo>
                  <a:cubicBezTo>
                    <a:pt x="3974246" y="1258483"/>
                    <a:pt x="3962531" y="1270198"/>
                    <a:pt x="3948080" y="1270198"/>
                  </a:cubicBezTo>
                  <a:lnTo>
                    <a:pt x="26166" y="1270198"/>
                  </a:lnTo>
                  <a:cubicBezTo>
                    <a:pt x="11715" y="1270198"/>
                    <a:pt x="0" y="1258483"/>
                    <a:pt x="0" y="1244032"/>
                  </a:cubicBezTo>
                  <a:lnTo>
                    <a:pt x="0" y="26166"/>
                  </a:lnTo>
                  <a:cubicBezTo>
                    <a:pt x="0" y="11715"/>
                    <a:pt x="11715" y="0"/>
                    <a:pt x="26166" y="0"/>
                  </a:cubicBezTo>
                  <a:close/>
                </a:path>
              </a:pathLst>
            </a:custGeom>
            <a:solidFill>
              <a:srgbClr val="000000">
                <a:alpha val="60000"/>
              </a:srgbClr>
            </a:solidFill>
          </p:spPr>
        </p:sp>
        <p:sp>
          <p:nvSpPr>
            <p:cNvPr name="TextBox 8" id="8"/>
            <p:cNvSpPr txBox="true"/>
            <p:nvPr/>
          </p:nvSpPr>
          <p:spPr>
            <a:xfrm>
              <a:off x="0" y="-38100"/>
              <a:ext cx="3974246" cy="1308298"/>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1689706" y="4672560"/>
            <a:ext cx="14908589" cy="3684269"/>
          </a:xfrm>
          <a:prstGeom prst="rect">
            <a:avLst/>
          </a:prstGeom>
        </p:spPr>
        <p:txBody>
          <a:bodyPr anchor="t" rtlCol="false" tIns="0" lIns="0" bIns="0" rIns="0">
            <a:spAutoFit/>
          </a:bodyPr>
          <a:lstStyle/>
          <a:p>
            <a:pPr algn="ctr">
              <a:lnSpc>
                <a:spcPts val="5880"/>
              </a:lnSpc>
            </a:pPr>
            <a:r>
              <a:rPr lang="en-US" sz="4200">
                <a:solidFill>
                  <a:srgbClr val="FFFFFF"/>
                </a:solidFill>
                <a:latin typeface="Dosis Semi-Bold"/>
              </a:rPr>
              <a:t>El controlador actúa como intermediario entre el modelo y la vista. Se encarga de manejar las interacciones del usuario, como clics de botón o eventos de entrada, y coordina las acciones necesarias para que el modelo y la vista se mantengan sincronizados. En otras palabras, el controlador controla el flujo de datos entre el modelo y la vista.</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1490258" y="1762597"/>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CLI DE ANGULAR:</a:t>
            </a:r>
          </a:p>
        </p:txBody>
      </p:sp>
      <p:grpSp>
        <p:nvGrpSpPr>
          <p:cNvPr name="Group 6" id="6"/>
          <p:cNvGrpSpPr/>
          <p:nvPr/>
        </p:nvGrpSpPr>
        <p:grpSpPr>
          <a:xfrm rot="0">
            <a:off x="2033058" y="3821823"/>
            <a:ext cx="14221883" cy="5097950"/>
            <a:chOff x="0" y="0"/>
            <a:chExt cx="3745681" cy="1342670"/>
          </a:xfrm>
        </p:grpSpPr>
        <p:sp>
          <p:nvSpPr>
            <p:cNvPr name="Freeform 7" id="7"/>
            <p:cNvSpPr/>
            <p:nvPr/>
          </p:nvSpPr>
          <p:spPr>
            <a:xfrm flipH="false" flipV="false" rot="0">
              <a:off x="0" y="0"/>
              <a:ext cx="3745681" cy="1342670"/>
            </a:xfrm>
            <a:custGeom>
              <a:avLst/>
              <a:gdLst/>
              <a:ahLst/>
              <a:cxnLst/>
              <a:rect r="r" b="b" t="t" l="l"/>
              <a:pathLst>
                <a:path h="1342670" w="3745681">
                  <a:moveTo>
                    <a:pt x="27763" y="0"/>
                  </a:moveTo>
                  <a:lnTo>
                    <a:pt x="3717918" y="0"/>
                  </a:lnTo>
                  <a:cubicBezTo>
                    <a:pt x="3725282" y="0"/>
                    <a:pt x="3732343" y="2925"/>
                    <a:pt x="3737549" y="8132"/>
                  </a:cubicBezTo>
                  <a:cubicBezTo>
                    <a:pt x="3742756" y="13338"/>
                    <a:pt x="3745681" y="20400"/>
                    <a:pt x="3745681" y="27763"/>
                  </a:cubicBezTo>
                  <a:lnTo>
                    <a:pt x="3745681" y="1314907"/>
                  </a:lnTo>
                  <a:cubicBezTo>
                    <a:pt x="3745681" y="1330240"/>
                    <a:pt x="3733251" y="1342670"/>
                    <a:pt x="3717918" y="1342670"/>
                  </a:cubicBezTo>
                  <a:lnTo>
                    <a:pt x="27763" y="1342670"/>
                  </a:lnTo>
                  <a:cubicBezTo>
                    <a:pt x="12430" y="1342670"/>
                    <a:pt x="0" y="1330240"/>
                    <a:pt x="0" y="1314907"/>
                  </a:cubicBezTo>
                  <a:lnTo>
                    <a:pt x="0" y="27763"/>
                  </a:lnTo>
                  <a:cubicBezTo>
                    <a:pt x="0" y="12430"/>
                    <a:pt x="12430" y="0"/>
                    <a:pt x="27763" y="0"/>
                  </a:cubicBezTo>
                  <a:close/>
                </a:path>
              </a:pathLst>
            </a:custGeom>
            <a:solidFill>
              <a:srgbClr val="000000">
                <a:alpha val="60000"/>
              </a:srgbClr>
            </a:solidFill>
          </p:spPr>
        </p:sp>
        <p:sp>
          <p:nvSpPr>
            <p:cNvPr name="TextBox 8" id="8"/>
            <p:cNvSpPr txBox="true"/>
            <p:nvPr/>
          </p:nvSpPr>
          <p:spPr>
            <a:xfrm>
              <a:off x="0" y="-38100"/>
              <a:ext cx="3745681" cy="1380770"/>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2441122" y="4296253"/>
            <a:ext cx="13405755" cy="4082414"/>
          </a:xfrm>
          <a:prstGeom prst="rect">
            <a:avLst/>
          </a:prstGeom>
        </p:spPr>
        <p:txBody>
          <a:bodyPr anchor="t" rtlCol="false" tIns="0" lIns="0" bIns="0" rIns="0">
            <a:spAutoFit/>
          </a:bodyPr>
          <a:lstStyle/>
          <a:p>
            <a:pPr algn="ctr">
              <a:lnSpc>
                <a:spcPts val="5460"/>
              </a:lnSpc>
            </a:pPr>
            <a:r>
              <a:rPr lang="en-US" sz="3900">
                <a:solidFill>
                  <a:srgbClr val="FFFFFF"/>
                </a:solidFill>
                <a:latin typeface="Dosis Semi-Bold"/>
              </a:rPr>
              <a:t>Angular Command Line Interface, es una herramienta de línea de comandos que se utiliza para crear, desarrollar y administrar aplicaciones web en Angular de manera eficiente. Angular es un popular framework de desarrollo de aplicaciones web y el CLI proporciona una serie de utilidades y comandos que simplifican muchas tareas comunes en el proceso de desarrollo.</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4319199" y="5765104"/>
            <a:ext cx="9649602" cy="2281292"/>
          </a:xfrm>
          <a:custGeom>
            <a:avLst/>
            <a:gdLst/>
            <a:ahLst/>
            <a:cxnLst/>
            <a:rect r="r" b="b" t="t" l="l"/>
            <a:pathLst>
              <a:path h="2281292" w="9649602">
                <a:moveTo>
                  <a:pt x="0" y="0"/>
                </a:moveTo>
                <a:lnTo>
                  <a:pt x="9649602" y="0"/>
                </a:lnTo>
                <a:lnTo>
                  <a:pt x="9649602" y="2281292"/>
                </a:lnTo>
                <a:lnTo>
                  <a:pt x="0" y="2281292"/>
                </a:lnTo>
                <a:lnTo>
                  <a:pt x="0" y="0"/>
                </a:lnTo>
                <a:close/>
              </a:path>
            </a:pathLst>
          </a:custGeom>
          <a:blipFill>
            <a:blip r:embed="rId6"/>
            <a:stretch>
              <a:fillRect l="0" t="0" r="0" b="0"/>
            </a:stretch>
          </a:blipFill>
        </p:spPr>
      </p:sp>
      <p:sp>
        <p:nvSpPr>
          <p:cNvPr name="TextBox 6" id="6"/>
          <p:cNvSpPr txBox="true"/>
          <p:nvPr/>
        </p:nvSpPr>
        <p:spPr>
          <a:xfrm rot="0">
            <a:off x="1490258" y="1762597"/>
            <a:ext cx="15307483" cy="2057400"/>
          </a:xfrm>
          <a:prstGeom prst="rect">
            <a:avLst/>
          </a:prstGeom>
        </p:spPr>
        <p:txBody>
          <a:bodyPr anchor="t" rtlCol="false" tIns="0" lIns="0" bIns="0" rIns="0">
            <a:spAutoFit/>
          </a:bodyPr>
          <a:lstStyle/>
          <a:p>
            <a:pPr algn="ctr">
              <a:lnSpc>
                <a:spcPts val="16800"/>
              </a:lnSpc>
            </a:pPr>
            <a:r>
              <a:rPr lang="en-US" sz="12000">
                <a:solidFill>
                  <a:srgbClr val="FFFFFF"/>
                </a:solidFill>
                <a:latin typeface="Dosis Semi-Bold"/>
              </a:rPr>
              <a:t>CLI DE ANGULAR:</a:t>
            </a:r>
          </a:p>
        </p:txBody>
      </p:sp>
      <p:sp>
        <p:nvSpPr>
          <p:cNvPr name="TextBox 7" id="7"/>
          <p:cNvSpPr txBox="true"/>
          <p:nvPr/>
        </p:nvSpPr>
        <p:spPr>
          <a:xfrm rot="0">
            <a:off x="2441122" y="4126401"/>
            <a:ext cx="13405755" cy="653414"/>
          </a:xfrm>
          <a:prstGeom prst="rect">
            <a:avLst/>
          </a:prstGeom>
        </p:spPr>
        <p:txBody>
          <a:bodyPr anchor="t" rtlCol="false" tIns="0" lIns="0" bIns="0" rIns="0">
            <a:spAutoFit/>
          </a:bodyPr>
          <a:lstStyle/>
          <a:p>
            <a:pPr algn="ctr">
              <a:lnSpc>
                <a:spcPts val="5460"/>
              </a:lnSpc>
            </a:pPr>
            <a:r>
              <a:rPr lang="en-US" sz="3900">
                <a:solidFill>
                  <a:srgbClr val="FFFFFF"/>
                </a:solidFill>
                <a:latin typeface="Dosis Semi-Bold"/>
              </a:rPr>
              <a:t>Instalar el CLI de Angular:</a:t>
            </a:r>
          </a:p>
        </p:txBody>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DAFvdoQL20E</dc:identifier>
  <dcterms:modified xsi:type="dcterms:W3CDTF">2011-08-01T06:04:30Z</dcterms:modified>
  <cp:revision>1</cp:revision>
  <dc:title>Angular Conceptos Básicos</dc:title>
</cp:coreProperties>
</file>